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21"/>
  </p:handoutMasterIdLst>
  <p:sldIdLst>
    <p:sldId id="2950" r:id="rId3"/>
    <p:sldId id="2952" r:id="rId5"/>
    <p:sldId id="3220" r:id="rId6"/>
    <p:sldId id="3226" r:id="rId7"/>
    <p:sldId id="3228" r:id="rId8"/>
    <p:sldId id="3230" r:id="rId9"/>
    <p:sldId id="3229" r:id="rId10"/>
    <p:sldId id="3238" r:id="rId11"/>
    <p:sldId id="3243" r:id="rId12"/>
    <p:sldId id="3242" r:id="rId13"/>
    <p:sldId id="3245" r:id="rId14"/>
    <p:sldId id="3231" r:id="rId15"/>
    <p:sldId id="3232" r:id="rId16"/>
    <p:sldId id="3233" r:id="rId17"/>
    <p:sldId id="3234" r:id="rId18"/>
    <p:sldId id="3235" r:id="rId19"/>
    <p:sldId id="287" r:id="rId20"/>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 id="2" name="lc" initials="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C9BD5"/>
    <a:srgbClr val="5E9CD3"/>
    <a:srgbClr val="2F528F"/>
    <a:srgbClr val="4472C4"/>
    <a:srgbClr val="66A9D9"/>
    <a:srgbClr val="4E83C2"/>
    <a:srgbClr val="9DBEE5"/>
    <a:srgbClr val="FCFCFC"/>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15" autoAdjust="0"/>
    <p:restoredTop sz="91898" autoAdjust="0"/>
  </p:normalViewPr>
  <p:slideViewPr>
    <p:cSldViewPr snapToGrid="0">
      <p:cViewPr varScale="1">
        <p:scale>
          <a:sx n="115" d="100"/>
          <a:sy n="115" d="100"/>
        </p:scale>
        <p:origin x="728" y="192"/>
      </p:cViewPr>
      <p:guideLst/>
    </p:cSldViewPr>
  </p:slideViewPr>
  <p:notesTextViewPr>
    <p:cViewPr>
      <p:scale>
        <a:sx n="66" d="100"/>
        <a:sy n="66" d="100"/>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81.xml"/><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EEACA3-0026-4C7E-9D52-7A3CD306030E}"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021D2D-A00C-40E4-98DD-1897AB7154B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74C56-267D-4854-9BE4-2EE3E4ACCBA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5F8FF-6653-4BFA-B265-F5FCE8B32B2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itchFamily="2" charset="-122"/>
              </a:defRPr>
            </a:lvl1pPr>
            <a:lvl2pPr marL="747395" indent="-287655">
              <a:spcBef>
                <a:spcPct val="30000"/>
              </a:spcBef>
              <a:defRPr sz="1200">
                <a:solidFill>
                  <a:schemeClr val="tx1"/>
                </a:solidFill>
                <a:latin typeface="Times New Roman" panose="02020603050405020304" pitchFamily="18" charset="0"/>
                <a:ea typeface="宋体" pitchFamily="2" charset="-122"/>
              </a:defRPr>
            </a:lvl2pPr>
            <a:lvl3pPr marL="1149985" indent="-229870">
              <a:spcBef>
                <a:spcPct val="30000"/>
              </a:spcBef>
              <a:defRPr sz="1200">
                <a:solidFill>
                  <a:schemeClr val="tx1"/>
                </a:solidFill>
                <a:latin typeface="Times New Roman" panose="02020603050405020304" pitchFamily="18" charset="0"/>
                <a:ea typeface="宋体" pitchFamily="2" charset="-122"/>
              </a:defRPr>
            </a:lvl3pPr>
            <a:lvl4pPr marL="1609725" indent="-229870">
              <a:spcBef>
                <a:spcPct val="30000"/>
              </a:spcBef>
              <a:defRPr sz="1200">
                <a:solidFill>
                  <a:schemeClr val="tx1"/>
                </a:solidFill>
                <a:latin typeface="Times New Roman" panose="02020603050405020304" pitchFamily="18" charset="0"/>
                <a:ea typeface="宋体" pitchFamily="2" charset="-122"/>
              </a:defRPr>
            </a:lvl4pPr>
            <a:lvl5pPr marL="2069465" indent="-229870">
              <a:spcBef>
                <a:spcPct val="30000"/>
              </a:spcBef>
              <a:defRPr sz="1200">
                <a:solidFill>
                  <a:schemeClr val="tx1"/>
                </a:solidFill>
                <a:latin typeface="Times New Roman" panose="02020603050405020304" pitchFamily="18" charset="0"/>
                <a:ea typeface="宋体"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itchFamily="2" charset="-122"/>
              </a:defRPr>
            </a:lvl9pPr>
          </a:lstStyle>
          <a:p>
            <a:pPr>
              <a:spcBef>
                <a:spcPct val="0"/>
              </a:spcBef>
              <a:buFontTx/>
              <a:buChar char="•"/>
            </a:pPr>
            <a:fld id="{98C0EBDD-C204-43C6-9E8A-42A46F8AB31D}" type="slidenum">
              <a:rPr altLang="en-US" smtClean="0"/>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我的汇报由五个部分组成</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总结：Masked Autoencoder使用了掩码机制，利用编码器将像素信息映射为语义空间中的特征向量，而使用解码器重构原始空间中的像素。MAE使用的是非对称的Encoder-Decoder架构，即编码器只能看到未被遮蔽的部分像素块信息，以节省计算开销，而解码器解码的是所有像素块的特征信息。</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通用蒸馏之后，轻量级模型能够泛化到下游任务并达到具有竞争力的性能，这已通过综合实验得到验证（见表4)。然而，受限于相对较小的模型大小和参数数量，轻量级模型仍然与他们的老师有性能差距。为了弥合差距，执行特定的蒸馏，以便可以为下游任务配置紧凑而有区别的特征，例如图像分类、对象检测和语义分割。对于特定的蒸馏，首先使用 MAE 方法预训练教师模型，然后在特定任务上进行微调。</a:t>
            </a:r>
            <a:endParaRPr lang="zh-CN" altLang="en-US" dirty="0"/>
          </a:p>
          <a:p>
            <a:r>
              <a:rPr lang="en-US" altLang="zh-CN" dirty="0"/>
              <a:t>Y</a:t>
            </a:r>
            <a:r>
              <a:rPr lang="zh-CN" altLang="en-US" dirty="0"/>
              <a:t>是</a:t>
            </a:r>
            <a:r>
              <a:rPr lang="en-US" altLang="zh-CN" dirty="0"/>
              <a:t>GT</a:t>
            </a:r>
            <a:r>
              <a:rPr lang="zh-CN" altLang="en-US" dirty="0"/>
              <a:t>，</a:t>
            </a:r>
            <a:r>
              <a:rPr lang="en-US" altLang="zh-CN" dirty="0"/>
              <a:t>beta</a:t>
            </a:r>
            <a:r>
              <a:rPr lang="zh-CN" altLang="en-US" dirty="0"/>
              <a:t>是正则化因子</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mn-ea"/>
              </a:rPr>
              <a:t>互信息的对象是两个随机变量，互信息就是指这两个随机变量包括对方的信息的量</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DMAE</a:t>
            </a:r>
            <a:endParaRPr lang="en-US" altLang="zh-CN"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TinyMIM</a:t>
            </a:r>
            <a:r>
              <a:rPr lang="zh-CN" altLang="en-US" dirty="0"/>
              <a:t>：</a:t>
            </a:r>
            <a:r>
              <a:rPr lang="zh-CN" altLang="en-US">
                <a:latin typeface="Times New Roman Regular" panose="02020603050405020304" charset="0"/>
                <a:ea typeface="宋体" charset="0"/>
                <a:cs typeface="Times New Roman Regular" panose="02020603050405020304" charset="0"/>
                <a:sym typeface="+mn-ea"/>
              </a:rPr>
              <a:t>这种强大的性能为开发小视觉Transformer模型提供了一种替代方法，也就是说，通过探索更好的训练方法，而不是像大多数以前的工作那样在体系结构中引入归纳偏差。</a:t>
            </a:r>
            <a:endParaRPr lang="zh-CN" altLang="en-US">
              <a:latin typeface="Times New Roman Regular" panose="02020603050405020304" charset="0"/>
              <a:ea typeface="宋体" charset="0"/>
              <a:cs typeface="Times New Roman Regular" panose="02020603050405020304" charset="0"/>
            </a:endParaRPr>
          </a:p>
          <a:p>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在安防领域具有重要的应用价值。</a:t>
            </a:r>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954193"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a:blip r:embed="rId2"/>
          <a:stretch>
            <a:fillRect/>
          </a:stretch>
        </a:blipFill>
        <a:effectLst/>
      </p:bgPr>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5" name="组合 4"/>
          <p:cNvGrpSpPr/>
          <p:nvPr userDrawn="1"/>
        </p:nvGrpSpPr>
        <p:grpSpPr>
          <a:xfrm>
            <a:off x="52605" y="0"/>
            <a:ext cx="525240" cy="501051"/>
            <a:chOff x="0" y="-1"/>
            <a:chExt cx="525240" cy="501051"/>
          </a:xfrm>
          <a:solidFill>
            <a:schemeClr val="accent1">
              <a:lumMod val="60000"/>
              <a:lumOff val="40000"/>
            </a:schemeClr>
          </a:solidFill>
        </p:grpSpPr>
        <p:sp>
          <p:nvSpPr>
            <p:cNvPr id="6" name="矩形 5"/>
            <p:cNvSpPr/>
            <p:nvPr/>
          </p:nvSpPr>
          <p:spPr>
            <a:xfrm>
              <a:off x="0" y="-1"/>
              <a:ext cx="323528" cy="501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23706" y="0"/>
              <a:ext cx="101534" cy="5010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2"/>
          <p:cNvPicPr>
            <a:picLocks noChangeAspect="1"/>
          </p:cNvPicPr>
          <p:nvPr userDrawn="1">
            <p:custDataLst>
              <p:tags r:id="rId3"/>
            </p:custDataLst>
          </p:nvPr>
        </p:nvPicPr>
        <p:blipFill>
          <a:blip r:embed="rId2"/>
          <a:stretch>
            <a:fillRect/>
          </a:stretch>
        </p:blipFill>
        <p:spPr>
          <a:xfrm>
            <a:off x="9638030" y="71120"/>
            <a:ext cx="2467610" cy="615950"/>
          </a:xfrm>
          <a:prstGeom prst="rect">
            <a:avLst/>
          </a:prstGeom>
          <a:noFill/>
          <a:ln w="9525">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14294" y="0"/>
            <a:ext cx="3787775" cy="32369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2.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 name="图片 2"/>
          <p:cNvPicPr>
            <a:picLocks noChangeAspect="1"/>
          </p:cNvPicPr>
          <p:nvPr userDrawn="1">
            <p:custDataLst>
              <p:tags r:id="rId15"/>
            </p:custDataLst>
          </p:nvPr>
        </p:nvPicPr>
        <p:blipFill>
          <a:blip r:embed="rId14"/>
          <a:stretch>
            <a:fillRect/>
          </a:stretch>
        </p:blipFill>
        <p:spPr>
          <a:xfrm>
            <a:off x="9638030" y="71120"/>
            <a:ext cx="2467610" cy="6159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0" Type="http://schemas.openxmlformats.org/officeDocument/2006/relationships/notesSlide" Target="../notesSlides/notesSlide2.xml"/><Relationship Id="rId2" Type="http://schemas.openxmlformats.org/officeDocument/2006/relationships/tags" Target="../tags/tag4.xml"/><Relationship Id="rId19" Type="http://schemas.openxmlformats.org/officeDocument/2006/relationships/slideLayout" Target="../slideLayouts/slideLayout7.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22.xml"/><Relationship Id="rId3" Type="http://schemas.openxmlformats.org/officeDocument/2006/relationships/hyperlink" Target="https://github.com/pengzhiliang/G2SD" TargetMode="External"/><Relationship Id="rId2" Type="http://schemas.openxmlformats.org/officeDocument/2006/relationships/hyperlink" Target="https://arxiv.org/pdf/2302.14771.pdf" TargetMode="External"/><Relationship Id="rId1" Type="http://schemas.openxmlformats.org/officeDocument/2006/relationships/tags" Target="../tags/tag21.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25.xml"/><Relationship Id="rId3" Type="http://schemas.openxmlformats.org/officeDocument/2006/relationships/image" Target="../media/image5.png"/><Relationship Id="rId2" Type="http://schemas.openxmlformats.org/officeDocument/2006/relationships/tags" Target="../tags/tag24.xml"/><Relationship Id="rId1" Type="http://schemas.openxmlformats.org/officeDocument/2006/relationships/tags" Target="../tags/tag23.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tags" Target="../tags/tag27.xml"/><Relationship Id="rId1" Type="http://schemas.openxmlformats.org/officeDocument/2006/relationships/tags" Target="../tags/tag26.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image" Target="../media/image8.png"/><Relationship Id="rId4" Type="http://schemas.openxmlformats.org/officeDocument/2006/relationships/tags" Target="../tags/tag30.xml"/><Relationship Id="rId3" Type="http://schemas.openxmlformats.org/officeDocument/2006/relationships/image" Target="../media/image7.png"/><Relationship Id="rId2" Type="http://schemas.openxmlformats.org/officeDocument/2006/relationships/tags" Target="../tags/tag29.xml"/><Relationship Id="rId10" Type="http://schemas.openxmlformats.org/officeDocument/2006/relationships/notesSlide" Target="../notesSlides/notesSlide6.xml"/><Relationship Id="rId1" Type="http://schemas.openxmlformats.org/officeDocument/2006/relationships/tags" Target="../tags/tag28.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7.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image" Target="../media/image9.png"/><Relationship Id="rId2" Type="http://schemas.openxmlformats.org/officeDocument/2006/relationships/tags" Target="../tags/tag35.xml"/><Relationship Id="rId1" Type="http://schemas.openxmlformats.org/officeDocument/2006/relationships/tags" Target="../tags/tag34.xml"/></Relationships>
</file>

<file path=ppt/slides/_rels/slide8.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image" Target="../media/image9.png"/><Relationship Id="rId2" Type="http://schemas.openxmlformats.org/officeDocument/2006/relationships/tags" Target="../tags/tag40.xml"/><Relationship Id="rId13" Type="http://schemas.openxmlformats.org/officeDocument/2006/relationships/notesSlide" Target="../notesSlides/notesSlide8.xml"/><Relationship Id="rId12" Type="http://schemas.openxmlformats.org/officeDocument/2006/relationships/slideLayout" Target="../slideLayouts/slideLayout7.xml"/><Relationship Id="rId11" Type="http://schemas.openxmlformats.org/officeDocument/2006/relationships/image" Target="../media/image11.png"/><Relationship Id="rId10" Type="http://schemas.openxmlformats.org/officeDocument/2006/relationships/tags" Target="../tags/tag46.xml"/><Relationship Id="rId1" Type="http://schemas.openxmlformats.org/officeDocument/2006/relationships/tags" Target="../tags/tag39.xml"/></Relationships>
</file>

<file path=ppt/slides/_rels/slide9.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tags" Target="../tags/tag52.xml"/><Relationship Id="rId7" Type="http://schemas.openxmlformats.org/officeDocument/2006/relationships/image" Target="../media/image12.png"/><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image" Target="../media/image9.png"/><Relationship Id="rId2" Type="http://schemas.openxmlformats.org/officeDocument/2006/relationships/tags" Target="../tags/tag48.xml"/><Relationship Id="rId12" Type="http://schemas.openxmlformats.org/officeDocument/2006/relationships/notesSlide" Target="../notesSlides/notesSlide9.xml"/><Relationship Id="rId11" Type="http://schemas.openxmlformats.org/officeDocument/2006/relationships/slideLayout" Target="../slideLayouts/slideLayout7.xml"/><Relationship Id="rId10" Type="http://schemas.openxmlformats.org/officeDocument/2006/relationships/tags" Target="../tags/tag53.xml"/><Relationship Id="rId1" Type="http://schemas.openxmlformats.org/officeDocument/2006/relationships/tags" Target="../tags/tag47.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tags" Target="../tags/tag56.xml"/><Relationship Id="rId3" Type="http://schemas.openxmlformats.org/officeDocument/2006/relationships/image" Target="../media/image14.png"/><Relationship Id="rId2" Type="http://schemas.openxmlformats.org/officeDocument/2006/relationships/tags" Target="../tags/tag55.xml"/><Relationship Id="rId1" Type="http://schemas.openxmlformats.org/officeDocument/2006/relationships/tags" Target="../tags/tag54.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15.png"/><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7.xml"/><Relationship Id="rId6" Type="http://schemas.openxmlformats.org/officeDocument/2006/relationships/tags" Target="../tags/tag63.xml"/><Relationship Id="rId5" Type="http://schemas.openxmlformats.org/officeDocument/2006/relationships/image" Target="../media/image17.png"/><Relationship Id="rId4" Type="http://schemas.openxmlformats.org/officeDocument/2006/relationships/tags" Target="../tags/tag62.xml"/><Relationship Id="rId3" Type="http://schemas.openxmlformats.org/officeDocument/2006/relationships/image" Target="../media/image16.png"/><Relationship Id="rId2" Type="http://schemas.openxmlformats.org/officeDocument/2006/relationships/tags" Target="../tags/tag61.xml"/><Relationship Id="rId1" Type="http://schemas.openxmlformats.org/officeDocument/2006/relationships/tags" Target="../tags/tag60.xml"/></Relationships>
</file>

<file path=ppt/slides/_rels/slide13.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tags" Target="../tags/tag68.xml"/><Relationship Id="rId7" Type="http://schemas.openxmlformats.org/officeDocument/2006/relationships/image" Target="../media/image20.png"/><Relationship Id="rId6" Type="http://schemas.openxmlformats.org/officeDocument/2006/relationships/tags" Target="../tags/tag67.xml"/><Relationship Id="rId5" Type="http://schemas.openxmlformats.org/officeDocument/2006/relationships/image" Target="../media/image19.png"/><Relationship Id="rId4" Type="http://schemas.openxmlformats.org/officeDocument/2006/relationships/tags" Target="../tags/tag66.xml"/><Relationship Id="rId3" Type="http://schemas.openxmlformats.org/officeDocument/2006/relationships/image" Target="../media/image18.png"/><Relationship Id="rId2" Type="http://schemas.openxmlformats.org/officeDocument/2006/relationships/tags" Target="../tags/tag65.xml"/><Relationship Id="rId11" Type="http://schemas.openxmlformats.org/officeDocument/2006/relationships/notesSlide" Target="../notesSlides/notesSlide13.xml"/><Relationship Id="rId10" Type="http://schemas.openxmlformats.org/officeDocument/2006/relationships/slideLayout" Target="../slideLayouts/slideLayout7.xml"/><Relationship Id="rId1" Type="http://schemas.openxmlformats.org/officeDocument/2006/relationships/tags" Target="../tags/tag64.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21.png"/><Relationship Id="rId2" Type="http://schemas.openxmlformats.org/officeDocument/2006/relationships/tags" Target="../tags/tag71.xml"/><Relationship Id="rId1" Type="http://schemas.openxmlformats.org/officeDocument/2006/relationships/tags" Target="../tags/tag70.xml"/></Relationships>
</file>

<file path=ppt/slides/_rels/slide15.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tags" Target="../tags/tag76.xml"/><Relationship Id="rId7" Type="http://schemas.openxmlformats.org/officeDocument/2006/relationships/image" Target="../media/image24.png"/><Relationship Id="rId6" Type="http://schemas.openxmlformats.org/officeDocument/2006/relationships/tags" Target="../tags/tag75.xml"/><Relationship Id="rId5" Type="http://schemas.openxmlformats.org/officeDocument/2006/relationships/image" Target="../media/image23.png"/><Relationship Id="rId4" Type="http://schemas.openxmlformats.org/officeDocument/2006/relationships/tags" Target="../tags/tag74.xml"/><Relationship Id="rId3" Type="http://schemas.openxmlformats.org/officeDocument/2006/relationships/image" Target="../media/image22.png"/><Relationship Id="rId2" Type="http://schemas.openxmlformats.org/officeDocument/2006/relationships/tags" Target="../tags/tag73.xml"/><Relationship Id="rId12" Type="http://schemas.openxmlformats.org/officeDocument/2006/relationships/notesSlide" Target="../notesSlides/notesSlide15.xml"/><Relationship Id="rId11" Type="http://schemas.openxmlformats.org/officeDocument/2006/relationships/slideLayout" Target="../slideLayouts/slideLayout7.xml"/><Relationship Id="rId10" Type="http://schemas.openxmlformats.org/officeDocument/2006/relationships/tags" Target="../tags/tag77.xml"/><Relationship Id="rId1" Type="http://schemas.openxmlformats.org/officeDocument/2006/relationships/tags" Target="../tags/tag72.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tags" Target="../tags/tag80.xml"/><Relationship Id="rId3" Type="http://schemas.openxmlformats.org/officeDocument/2006/relationships/image" Target="../media/image26.png"/><Relationship Id="rId2" Type="http://schemas.openxmlformats.org/officeDocument/2006/relationships/tags" Target="../tags/tag79.xml"/><Relationship Id="rId1" Type="http://schemas.openxmlformats.org/officeDocument/2006/relationships/tags" Target="../tags/tag7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0" y="0"/>
            <a:ext cx="12190096" cy="6858000"/>
          </a:xfrm>
          <a:prstGeom prst="rect">
            <a:avLst/>
          </a:prstGeom>
        </p:spPr>
      </p:pic>
      <p:sp>
        <p:nvSpPr>
          <p:cNvPr id="11" name="矩形 10"/>
          <p:cNvSpPr/>
          <p:nvPr/>
        </p:nvSpPr>
        <p:spPr>
          <a:xfrm>
            <a:off x="-1905" y="0"/>
            <a:ext cx="12192000" cy="68580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8" name="直接连接符 27"/>
          <p:cNvCxnSpPr/>
          <p:nvPr/>
        </p:nvCxnSpPr>
        <p:spPr>
          <a:xfrm>
            <a:off x="2042795" y="2581910"/>
            <a:ext cx="8307070" cy="2159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964690" y="3928110"/>
            <a:ext cx="8374380"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889125" y="2710815"/>
            <a:ext cx="8460740" cy="1198880"/>
          </a:xfrm>
          <a:prstGeom prst="rect">
            <a:avLst/>
          </a:prstGeom>
          <a:noFill/>
        </p:spPr>
        <p:txBody>
          <a:bodyPr wrap="square" rtlCol="0">
            <a:spAutoFit/>
          </a:bodyPr>
          <a:lstStyle/>
          <a:p>
            <a:pPr algn="ctr"/>
            <a:r>
              <a:rPr sz="3600" b="1" dirty="0">
                <a:solidFill>
                  <a:srgbClr val="FF0000"/>
                </a:solidFill>
                <a:latin typeface="Times New Roman Bold" panose="02020603050405020304" charset="0"/>
                <a:ea typeface="宋体" charset="0"/>
                <a:cs typeface="Times New Roman Bold" panose="02020603050405020304" charset="0"/>
              </a:rPr>
              <a:t>Generic-to-Specific Distillation of Masked Autoencoders</a:t>
            </a:r>
            <a:endParaRPr sz="3600" b="1" dirty="0">
              <a:solidFill>
                <a:srgbClr val="FF0000"/>
              </a:solidFill>
              <a:latin typeface="Times New Roman Bold" panose="02020603050405020304" charset="0"/>
              <a:ea typeface="宋体" charset="0"/>
              <a:cs typeface="Times New Roman Bold" panose="02020603050405020304" charset="0"/>
            </a:endParaRPr>
          </a:p>
        </p:txBody>
      </p:sp>
      <p:sp>
        <p:nvSpPr>
          <p:cNvPr id="31" name="文本框 30"/>
          <p:cNvSpPr txBox="1"/>
          <p:nvPr/>
        </p:nvSpPr>
        <p:spPr>
          <a:xfrm>
            <a:off x="1964690" y="4264660"/>
            <a:ext cx="8374380" cy="1938020"/>
          </a:xfrm>
          <a:prstGeom prst="rect">
            <a:avLst/>
          </a:prstGeom>
          <a:noFill/>
        </p:spPr>
        <p:txBody>
          <a:bodyPr wrap="square" rtlCol="0">
            <a:spAutoFit/>
          </a:bodyPr>
          <a:lstStyle/>
          <a:p>
            <a:pPr algn="ctr">
              <a:lnSpc>
                <a:spcPct val="150000"/>
              </a:lnSpc>
            </a:pPr>
            <a:r>
              <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rPr>
              <a:t>汇报人：杨思洁</a:t>
            </a: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n w="18415" cmpd="sng">
                <a:noFill/>
                <a:prstDash val="solid"/>
              </a:ln>
              <a:solidFill>
                <a:schemeClr val="tx1">
                  <a:lumMod val="95000"/>
                  <a:lumOff val="5000"/>
                </a:schemeClr>
              </a:solidFill>
              <a:latin typeface="黑体" panose="02010609060101010101" charset="-122"/>
              <a:ea typeface="黑体" panose="02010609060101010101" charset="-122"/>
              <a:cs typeface="黑体" panose="02010609060101010101" charset="-122"/>
            </a:endParaRPr>
          </a:p>
          <a:p>
            <a:pPr algn="ctr">
              <a:lnSpc>
                <a:spcPct val="150000"/>
              </a:lnSpc>
            </a:pPr>
            <a:r>
              <a:rPr lang="zh-CN" altLang="zh-CN" sz="2000" b="1" dirty="0">
                <a:latin typeface="黑体" panose="02010609060101010101" charset="-122"/>
                <a:ea typeface="黑体" panose="02010609060101010101" charset="-122"/>
                <a:cs typeface="黑体" panose="02010609060101010101" charset="-122"/>
                <a:sym typeface="+mn-ea"/>
              </a:rPr>
              <a:t>二</a:t>
            </a:r>
            <a:r>
              <a:rPr lang="en-US" altLang="zh-CN" sz="2000" b="1" dirty="0">
                <a:latin typeface="黑体" panose="02010609060101010101" charset="-122"/>
                <a:ea typeface="黑体" panose="02010609060101010101" charset="-122"/>
                <a:cs typeface="黑体" panose="02010609060101010101" charset="-122"/>
                <a:sym typeface="+mn-ea"/>
              </a:rPr>
              <a:t>0</a:t>
            </a:r>
            <a:r>
              <a:rPr lang="zh-CN" altLang="zh-CN" sz="2000" b="1" dirty="0">
                <a:latin typeface="黑体" panose="02010609060101010101" charset="-122"/>
                <a:ea typeface="黑体" panose="02010609060101010101" charset="-122"/>
                <a:cs typeface="黑体" panose="02010609060101010101" charset="-122"/>
                <a:sym typeface="+mn-ea"/>
              </a:rPr>
              <a:t>二四年一月十</a:t>
            </a:r>
            <a:r>
              <a:rPr lang="zh-CN" altLang="en-US" sz="2000" b="1" dirty="0">
                <a:latin typeface="黑体" panose="02010609060101010101" charset="-122"/>
                <a:ea typeface="黑体" panose="02010609060101010101" charset="-122"/>
                <a:cs typeface="黑体" panose="02010609060101010101" charset="-122"/>
                <a:sym typeface="+mn-ea"/>
              </a:rPr>
              <a:t>日</a:t>
            </a:r>
            <a:endParaRPr lang="zh-CN" altLang="zh-CN" sz="2000" b="1" dirty="0">
              <a:latin typeface="黑体" panose="02010609060101010101" charset="-122"/>
              <a:ea typeface="黑体" panose="02010609060101010101" charset="-122"/>
              <a:cs typeface="黑体" panose="02010609060101010101" charset="-122"/>
            </a:endParaRPr>
          </a:p>
          <a:p>
            <a:pPr algn="ctr">
              <a:lnSpc>
                <a:spcPct val="150000"/>
              </a:lnSpc>
            </a:pPr>
            <a:endParaRPr lang="zh-CN" altLang="en-US" sz="20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39139" y="1493382"/>
            <a:ext cx="1353631" cy="1035626"/>
            <a:chOff x="3385106" y="987574"/>
            <a:chExt cx="1258902" cy="972000"/>
          </a:xfrm>
        </p:grpSpPr>
        <p:sp>
          <p:nvSpPr>
            <p:cNvPr id="3" name="椭圆 2"/>
            <p:cNvSpPr/>
            <p:nvPr>
              <p:custDataLst>
                <p:tags r:id="rId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4" name="椭圆 3"/>
            <p:cNvSpPr/>
            <p:nvPr>
              <p:custDataLst>
                <p:tags r:id="rId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5" name="TextBox 14"/>
            <p:cNvSpPr txBox="1"/>
            <p:nvPr>
              <p:custDataLst>
                <p:tags r:id="rId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01</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6" name="圆角矩形 7"/>
          <p:cNvSpPr/>
          <p:nvPr>
            <p:custDataLst>
              <p:tags r:id="rId4"/>
            </p:custDataLst>
          </p:nvPr>
        </p:nvSpPr>
        <p:spPr>
          <a:xfrm>
            <a:off x="6692585" y="164037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Abstract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
        <p:nvSpPr>
          <p:cNvPr id="7" name="学论网--www.xuelun.me"/>
          <p:cNvSpPr/>
          <p:nvPr>
            <p:custDataLst>
              <p:tags r:id="rId5"/>
            </p:custDataLst>
          </p:nvPr>
        </p:nvSpPr>
        <p:spPr>
          <a:xfrm>
            <a:off x="276685" y="164020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黑体" panose="02010609060101010101" charset="-122"/>
              <a:ea typeface="黑体" panose="02010609060101010101" charset="-122"/>
            </a:endParaRPr>
          </a:p>
        </p:txBody>
      </p:sp>
      <p:sp>
        <p:nvSpPr>
          <p:cNvPr id="8" name="学论网--www.xuelun.me"/>
          <p:cNvSpPr/>
          <p:nvPr>
            <p:custDataLst>
              <p:tags r:id="rId6"/>
            </p:custDataLst>
          </p:nvPr>
        </p:nvSpPr>
        <p:spPr bwMode="auto">
          <a:xfrm>
            <a:off x="1241033" y="3086358"/>
            <a:ext cx="2663190" cy="1241425"/>
          </a:xfrm>
          <a:prstGeom prst="rect">
            <a:avLst/>
          </a:prstGeom>
        </p:spPr>
        <p:txBody>
          <a:bodyPr wrap="none">
            <a:spAutoFit/>
          </a:bodyPr>
          <a:lstStyle/>
          <a:p>
            <a:pPr algn="ctr">
              <a:defRPr/>
            </a:pPr>
            <a:r>
              <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rPr>
              <a:t>目  录</a:t>
            </a:r>
            <a:endPar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a:p>
            <a:pPr algn="ctr">
              <a:defRPr/>
            </a:pPr>
            <a:r>
              <a:rPr lang="en-US" altLang="zh-CN" sz="3735" kern="100" dirty="0">
                <a:solidFill>
                  <a:schemeClr val="bg1"/>
                </a:solidFill>
                <a:latin typeface="Times New Roman Regular" panose="02020603050405020304" charset="0"/>
                <a:ea typeface="黑体" panose="02010609060101010101" charset="-122"/>
                <a:cs typeface="Times New Roman Regular" panose="02020603050405020304" charset="0"/>
              </a:rPr>
              <a:t>CONTENTS</a:t>
            </a:r>
            <a:endParaRPr lang="zh-CN" altLang="en-US" sz="3735" kern="10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0" name="组合 9"/>
          <p:cNvGrpSpPr/>
          <p:nvPr/>
        </p:nvGrpSpPr>
        <p:grpSpPr>
          <a:xfrm>
            <a:off x="5339774" y="2577962"/>
            <a:ext cx="1353631" cy="1035626"/>
            <a:chOff x="3385106" y="987574"/>
            <a:chExt cx="1258902" cy="972000"/>
          </a:xfrm>
        </p:grpSpPr>
        <p:sp>
          <p:nvSpPr>
            <p:cNvPr id="11" name="椭圆 10"/>
            <p:cNvSpPr/>
            <p:nvPr>
              <p:custDataLst>
                <p:tags r:id="rId7"/>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2" name="椭圆 11"/>
            <p:cNvSpPr/>
            <p:nvPr>
              <p:custDataLst>
                <p:tags r:id="rId8"/>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3" name="TextBox 14"/>
            <p:cNvSpPr txBox="1"/>
            <p:nvPr>
              <p:custDataLst>
                <p:tags r:id="rId9"/>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02</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4" name="圆角矩形 7"/>
          <p:cNvSpPr/>
          <p:nvPr>
            <p:custDataLst>
              <p:tags r:id="rId10"/>
            </p:custDataLst>
          </p:nvPr>
        </p:nvSpPr>
        <p:spPr>
          <a:xfrm>
            <a:off x="6693220" y="2716696"/>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Introduction</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grpSp>
        <p:nvGrpSpPr>
          <p:cNvPr id="15" name="组合 14"/>
          <p:cNvGrpSpPr/>
          <p:nvPr/>
        </p:nvGrpSpPr>
        <p:grpSpPr>
          <a:xfrm>
            <a:off x="5339774" y="3683497"/>
            <a:ext cx="1353631" cy="1035626"/>
            <a:chOff x="3385106" y="987574"/>
            <a:chExt cx="1258902" cy="972000"/>
          </a:xfrm>
        </p:grpSpPr>
        <p:sp>
          <p:nvSpPr>
            <p:cNvPr id="16" name="椭圆 15"/>
            <p:cNvSpPr/>
            <p:nvPr>
              <p:custDataLst>
                <p:tags r:id="rId11"/>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7" name="椭圆 16"/>
            <p:cNvSpPr/>
            <p:nvPr>
              <p:custDataLst>
                <p:tags r:id="rId12"/>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18" name="TextBox 14"/>
            <p:cNvSpPr txBox="1"/>
            <p:nvPr>
              <p:custDataLst>
                <p:tags r:id="rId13"/>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03</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19" name="圆角矩形 7"/>
          <p:cNvSpPr/>
          <p:nvPr>
            <p:custDataLst>
              <p:tags r:id="rId14"/>
            </p:custDataLst>
          </p:nvPr>
        </p:nvSpPr>
        <p:spPr>
          <a:xfrm>
            <a:off x="6693220" y="381969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kumimoji="1" lang="en-US" altLang="zh-CN" sz="3200" dirty="0">
                <a:solidFill>
                  <a:schemeClr val="bg1"/>
                </a:solidFill>
                <a:latin typeface="Times New Roman" panose="02020603050405020304" pitchFamily="18" charset="0"/>
                <a:cs typeface="Times New Roman" panose="02020603050405020304" pitchFamily="18" charset="0"/>
                <a:sym typeface="+mn-ea"/>
              </a:rPr>
              <a:t>Method</a:t>
            </a:r>
            <a:endParaRPr kumimoji="1" lang="en-US" altLang="zh-CN" sz="3200" dirty="0">
              <a:solidFill>
                <a:schemeClr val="bg1"/>
              </a:solidFill>
              <a:latin typeface="Times New Roman" panose="02020603050405020304" pitchFamily="18" charset="0"/>
              <a:cs typeface="Times New Roman" panose="02020603050405020304" pitchFamily="18" charset="0"/>
              <a:sym typeface="+mn-ea"/>
            </a:endParaRPr>
          </a:p>
        </p:txBody>
      </p:sp>
      <p:grpSp>
        <p:nvGrpSpPr>
          <p:cNvPr id="20" name="组合 19"/>
          <p:cNvGrpSpPr/>
          <p:nvPr/>
        </p:nvGrpSpPr>
        <p:grpSpPr>
          <a:xfrm>
            <a:off x="5338504" y="4752202"/>
            <a:ext cx="1353631" cy="1035626"/>
            <a:chOff x="3385106" y="987574"/>
            <a:chExt cx="1258902" cy="972000"/>
          </a:xfrm>
        </p:grpSpPr>
        <p:sp>
          <p:nvSpPr>
            <p:cNvPr id="21" name="椭圆 20"/>
            <p:cNvSpPr/>
            <p:nvPr>
              <p:custDataLst>
                <p:tags r:id="rId15"/>
              </p:custDataLst>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2" name="椭圆 21"/>
            <p:cNvSpPr/>
            <p:nvPr>
              <p:custDataLst>
                <p:tags r:id="rId16"/>
              </p:custDataLst>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Times New Roman Regular" panose="02020603050405020304" charset="0"/>
                <a:ea typeface="黑体" panose="02010609060101010101" charset="-122"/>
                <a:cs typeface="Times New Roman Regular" panose="02020603050405020304" charset="0"/>
              </a:endParaRPr>
            </a:p>
          </p:txBody>
        </p:sp>
        <p:sp>
          <p:nvSpPr>
            <p:cNvPr id="23" name="TextBox 14"/>
            <p:cNvSpPr txBox="1"/>
            <p:nvPr>
              <p:custDataLst>
                <p:tags r:id="rId17"/>
              </p:custDataLst>
            </p:nvPr>
          </p:nvSpPr>
          <p:spPr>
            <a:xfrm>
              <a:off x="3385106" y="1148980"/>
              <a:ext cx="1258902" cy="578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rPr>
                <a:t>04</a:t>
              </a:r>
              <a:endParaRPr lang="en-US" altLang="zh-CN" sz="3200" b="0" kern="0" dirty="0">
                <a:solidFill>
                  <a:sysClr val="window" lastClr="FFFFFF"/>
                </a:solidFill>
                <a:effectLst/>
                <a:latin typeface="Times New Roman Regular" panose="02020603050405020304" charset="0"/>
                <a:ea typeface="黑体" panose="02010609060101010101" charset="-122"/>
                <a:cs typeface="Times New Roman Regular" panose="02020603050405020304" charset="0"/>
              </a:endParaRPr>
            </a:p>
          </p:txBody>
        </p:sp>
      </p:grpSp>
      <p:sp>
        <p:nvSpPr>
          <p:cNvPr id="24" name="圆角矩形 7"/>
          <p:cNvSpPr/>
          <p:nvPr>
            <p:custDataLst>
              <p:tags r:id="rId18"/>
            </p:custDataLst>
          </p:nvPr>
        </p:nvSpPr>
        <p:spPr>
          <a:xfrm>
            <a:off x="6692585" y="488522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rPr>
              <a:t>Experiment</a:t>
            </a:r>
            <a:endParaRPr lang="en-US" altLang="zh-CN" sz="3200" kern="0" dirty="0">
              <a:solidFill>
                <a:schemeClr val="bg1"/>
              </a:solidFill>
              <a:latin typeface="Times New Roman Regular" panose="02020603050405020304" charset="0"/>
              <a:ea typeface="黑体" panose="02010609060101010101" charset="-122"/>
              <a:cs typeface="Times New Roman Regular" panose="0202060305040502030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549910" y="965835"/>
            <a:ext cx="11092180" cy="4523105"/>
          </a:xfrm>
          <a:prstGeom prst="rect">
            <a:avLst/>
          </a:prstGeom>
          <a:noFill/>
        </p:spPr>
        <p:txBody>
          <a:bodyPr wrap="square" rtlCol="0">
            <a:spAutoFit/>
          </a:bodyPr>
          <a:lstStyle/>
          <a:p>
            <a:r>
              <a:rPr b="1" dirty="0">
                <a:solidFill>
                  <a:schemeClr val="tx1"/>
                </a:solidFill>
                <a:latin typeface="Times New Roman Bold" panose="02020603050405020304" charset="0"/>
                <a:ea typeface="宋体" charset="0"/>
                <a:cs typeface="Times New Roman Bold" panose="02020603050405020304" charset="0"/>
                <a:sym typeface="+mn-ea"/>
              </a:rPr>
              <a:t>Generic-to-Specific Distillation of Masked Autoencoders</a:t>
            </a:r>
            <a:endParaRPr b="1" dirty="0">
              <a:solidFill>
                <a:schemeClr val="tx1"/>
              </a:solidFill>
              <a:latin typeface="Times New Roman Bold" panose="02020603050405020304" charset="0"/>
              <a:ea typeface="黑体" panose="02010609060101010101" charset="-122"/>
              <a:cs typeface="Times New Roman Bold" panose="02020603050405020304" charset="0"/>
              <a:sym typeface="+mn-ea"/>
            </a:endParaRPr>
          </a:p>
          <a:p>
            <a:pPr marL="285750" indent="-285750">
              <a:buFont typeface="Arial" panose="020B0604020202090204" pitchFamily="34" charset="0"/>
              <a:buChar char="•"/>
            </a:pPr>
            <a:r>
              <a:rPr b="1" dirty="0">
                <a:latin typeface="Times New Roman Bold" panose="02020603050405020304" charset="0"/>
                <a:ea typeface="宋体" charset="0"/>
                <a:cs typeface="Times New Roman Bold" panose="02020603050405020304" charset="0"/>
                <a:sym typeface="+mn-ea"/>
              </a:rPr>
              <a:t>Generic-to-Specific Distillation</a:t>
            </a:r>
            <a:r>
              <a:rPr lang="zh-CN" altLang="en-US" b="1" dirty="0">
                <a:solidFill>
                  <a:schemeClr val="tx1"/>
                </a:solidFill>
                <a:latin typeface="Times New Roman Bold" panose="02020603050405020304" charset="0"/>
                <a:ea typeface="黑体" panose="02010609060101010101" charset="-122"/>
                <a:cs typeface="Times New Roman Bold" panose="02020603050405020304" charset="0"/>
                <a:sym typeface="+mn-ea"/>
              </a:rPr>
              <a:t>：</a:t>
            </a:r>
            <a:r>
              <a:rPr lang="en-US" altLang="zh-CN" b="1" dirty="0">
                <a:solidFill>
                  <a:schemeClr val="tx1"/>
                </a:solidFill>
                <a:latin typeface="Times New Roman Bold" panose="02020603050405020304" charset="0"/>
                <a:ea typeface="黑体" panose="02010609060101010101" charset="-122"/>
                <a:cs typeface="Times New Roman Bold" panose="02020603050405020304" charset="0"/>
                <a:sym typeface="+mn-ea"/>
              </a:rPr>
              <a:t>G2SD</a:t>
            </a:r>
            <a:r>
              <a:rPr lang="zh-CN" altLang="en-US">
                <a:latin typeface="Times New Roman Regular" panose="02020603050405020304" charset="0"/>
                <a:cs typeface="Times New Roman Regular" panose="02020603050405020304" charset="0"/>
                <a:sym typeface="+mn-ea"/>
              </a:rPr>
              <a:t>，</a:t>
            </a:r>
            <a:r>
              <a:rPr lang="zh-CN" altLang="en-US" dirty="0">
                <a:effectLst/>
                <a:latin typeface="宋体" charset="0"/>
                <a:ea typeface="宋体" charset="0"/>
                <a:cs typeface="Times New Roman Regular" panose="02020603050405020304" charset="0"/>
                <a:sym typeface="+mn-ea"/>
              </a:rPr>
              <a:t>通用到特定的蒸馏</a:t>
            </a:r>
            <a:endParaRPr lang="zh-CN" altLang="en-US" dirty="0">
              <a:effectLst/>
              <a:latin typeface="宋体"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zh-CN" altLang="en-US" dirty="0">
                <a:effectLst/>
                <a:latin typeface="Times New Roman Regular" panose="02020603050405020304" charset="0"/>
                <a:ea typeface="宋体" charset="0"/>
                <a:cs typeface="Times New Roman Regular" panose="02020603050405020304" charset="0"/>
                <a:sym typeface="+mn-ea"/>
              </a:rPr>
              <a:t>G2SD：将与任务无关（task-agnostic）和特定于任务（task-specific）的知识从掩码自动编码器（</a:t>
            </a:r>
            <a:r>
              <a:rPr lang="en-US" altLang="zh-CN" dirty="0">
                <a:effectLst/>
                <a:latin typeface="Times New Roman Regular" panose="02020603050405020304" charset="0"/>
                <a:ea typeface="宋体" charset="0"/>
                <a:cs typeface="Times New Roman Regular" panose="02020603050405020304" charset="0"/>
                <a:sym typeface="+mn-ea"/>
              </a:rPr>
              <a:t>Mask autoencoders</a:t>
            </a:r>
            <a:r>
              <a:rPr lang="zh-CN" altLang="en-US" dirty="0">
                <a:effectLst/>
                <a:latin typeface="Times New Roman Regular" panose="02020603050405020304" charset="0"/>
                <a:ea typeface="宋体" charset="0"/>
                <a:cs typeface="Times New Roman Regular" panose="02020603050405020304" charset="0"/>
                <a:sym typeface="+mn-ea"/>
              </a:rPr>
              <a:t>）转移到轻量级</a:t>
            </a:r>
            <a:r>
              <a:rPr lang="en-US" altLang="zh-CN" dirty="0">
                <a:effectLst/>
                <a:latin typeface="Times New Roman Regular" panose="02020603050405020304" charset="0"/>
                <a:ea typeface="宋体" charset="0"/>
                <a:cs typeface="Times New Roman Regular" panose="02020603050405020304" charset="0"/>
                <a:sym typeface="+mn-ea"/>
              </a:rPr>
              <a:t>ViT</a:t>
            </a:r>
            <a:r>
              <a:rPr lang="zh-CN" altLang="en-US" dirty="0">
                <a:effectLst/>
                <a:latin typeface="Times New Roman Regular" panose="02020603050405020304" charset="0"/>
                <a:ea typeface="宋体" charset="0"/>
                <a:cs typeface="Times New Roman Regular" panose="02020603050405020304" charset="0"/>
                <a:sym typeface="+mn-ea"/>
              </a:rPr>
              <a:t>，为</a:t>
            </a:r>
            <a:r>
              <a:rPr lang="en-US" altLang="zh-CN" dirty="0">
                <a:effectLst/>
                <a:latin typeface="Times New Roman Regular" panose="02020603050405020304" charset="0"/>
                <a:ea typeface="宋体" charset="0"/>
                <a:cs typeface="Times New Roman Regular" panose="02020603050405020304" charset="0"/>
                <a:sym typeface="+mn-ea"/>
              </a:rPr>
              <a:t>two-stage</a:t>
            </a:r>
            <a:r>
              <a:rPr lang="zh-CN" altLang="en-US" dirty="0">
                <a:effectLst/>
                <a:latin typeface="Times New Roman Regular" panose="02020603050405020304" charset="0"/>
                <a:ea typeface="宋体" charset="0"/>
                <a:cs typeface="Times New Roman Regular" panose="02020603050405020304" charset="0"/>
                <a:sym typeface="+mn-ea"/>
              </a:rPr>
              <a:t>视觉模型蒸馏设置了坚实的</a:t>
            </a:r>
            <a:r>
              <a:rPr lang="en-US" altLang="zh-CN" dirty="0">
                <a:effectLst/>
                <a:latin typeface="Times New Roman Regular" panose="02020603050405020304" charset="0"/>
                <a:ea typeface="宋体" charset="0"/>
                <a:cs typeface="Times New Roman Regular" panose="02020603050405020304" charset="0"/>
                <a:sym typeface="+mn-ea"/>
              </a:rPr>
              <a:t>baseline</a:t>
            </a:r>
            <a:r>
              <a:rPr lang="zh-CN" altLang="en-US" dirty="0">
                <a:effectLst/>
                <a:latin typeface="Times New Roman Regular" panose="02020603050405020304" charset="0"/>
                <a:ea typeface="宋体" charset="0"/>
                <a:cs typeface="Times New Roman Regular" panose="02020603050405020304" charset="0"/>
                <a:sym typeface="+mn-ea"/>
              </a:rPr>
              <a:t>。</a:t>
            </a:r>
            <a:endParaRPr lang="zh-CN" altLang="en-US" dirty="0">
              <a:effectLst/>
              <a:latin typeface="Times New Roman Regular" panose="02020603050405020304" charset="0"/>
              <a:ea typeface="宋体" charset="0"/>
              <a:cs typeface="Times New Roman Regular" panose="02020603050405020304" charset="0"/>
              <a:sym typeface="+mn-ea"/>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通过将学生的预测与可见补丁和掩码补丁上预先训练的掩码自动编码器的隐藏特征对齐，设计了一种简单而有效的通用蒸馏</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Generic-Distillation</a:t>
            </a:r>
            <a:r>
              <a:rPr lang="zh-CN" altLang="en-US">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策略。</a:t>
            </a:r>
            <a:endParaRPr lang="en-US" altLang="zh-CN">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endParaRPr>
          </a:p>
          <a:p>
            <a:pPr marL="285750" lvl="0"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G2SD强调转移嵌入在大型预训练MAE中task-agnostic的知识。结合</a:t>
            </a:r>
            <a:r>
              <a:rPr lang="zh-CN" altLang="en-US" dirty="0">
                <a:effectLst/>
                <a:latin typeface="Times New Roman Regular" panose="02020603050405020304" charset="0"/>
                <a:ea typeface="宋体" charset="0"/>
                <a:cs typeface="Times New Roman Regular" panose="02020603050405020304" charset="0"/>
                <a:sym typeface="+mn-ea"/>
              </a:rPr>
              <a:t>task-specifi</a:t>
            </a:r>
            <a:r>
              <a:rPr lang="en-US" altLang="zh-CN" dirty="0">
                <a:effectLst/>
                <a:latin typeface="Times New Roman Regular" panose="02020603050405020304" charset="0"/>
                <a:ea typeface="宋体" charset="0"/>
                <a:cs typeface="Times New Roman Regular" panose="02020603050405020304" charset="0"/>
                <a:sym typeface="+mn-ea"/>
              </a:rPr>
              <a:t>c</a:t>
            </a:r>
            <a:r>
              <a:rPr lang="en-US" altLang="zh-CN">
                <a:latin typeface="Times New Roman Regular" panose="02020603050405020304" charset="0"/>
                <a:ea typeface="宋体" charset="0"/>
                <a:cs typeface="Times New Roman Regular" panose="02020603050405020304" charset="0"/>
              </a:rPr>
              <a:t>的蒸馏，G2SD赋予轻量级模型良好的泛化能力和具有竞争力的结果</a:t>
            </a:r>
            <a:endParaRPr lang="en-US" altLang="zh-CN">
              <a:latin typeface="Times New Roman Regular" panose="02020603050405020304" charset="0"/>
              <a:ea typeface="宋体" charset="0"/>
              <a:cs typeface="Times New Roman Regular" panose="02020603050405020304" charset="0"/>
            </a:endParaRPr>
          </a:p>
          <a:p>
            <a:pPr marL="285750" lvl="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基于</a:t>
            </a:r>
            <a:r>
              <a:rPr lang="en-US" altLang="zh-CN">
                <a:latin typeface="Times New Roman Regular" panose="02020603050405020304" charset="0"/>
                <a:ea typeface="宋体" charset="0"/>
                <a:cs typeface="Times New Roman Regular" panose="02020603050405020304" charset="0"/>
              </a:rPr>
              <a:t>ImageNet-1K</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MS COCO</a:t>
            </a:r>
            <a:r>
              <a:rPr lang="zh-CN" altLang="en-US">
                <a:latin typeface="Times New Roman Regular" panose="02020603050405020304" charset="0"/>
                <a:ea typeface="宋体" charset="0"/>
                <a:cs typeface="Times New Roman Regular" panose="02020603050405020304" charset="0"/>
              </a:rPr>
              <a:t>数据集进行实验，结果</a:t>
            </a:r>
            <a:r>
              <a:rPr lang="en-US" altLang="zh-CN">
                <a:latin typeface="Times New Roman Regular" panose="02020603050405020304" charset="0"/>
                <a:ea typeface="宋体" charset="0"/>
                <a:cs typeface="Times New Roman Regular" panose="02020603050405020304" charset="0"/>
              </a:rPr>
              <a:t>表明，具有 G2SD 的轻量级学生模型在视觉任务中取得了有竞争力的结果，将轻量级 ViT 模型的性能</a:t>
            </a:r>
            <a:r>
              <a:rPr lang="zh-CN" altLang="en-US">
                <a:latin typeface="Times New Roman Regular" panose="02020603050405020304" charset="0"/>
                <a:ea typeface="宋体" charset="0"/>
                <a:cs typeface="Times New Roman Regular" panose="02020603050405020304" charset="0"/>
              </a:rPr>
              <a:t>提升至</a:t>
            </a:r>
            <a:r>
              <a:rPr lang="en-US" altLang="zh-CN">
                <a:latin typeface="Times New Roman Regular" panose="02020603050405020304" charset="0"/>
                <a:ea typeface="宋体" charset="0"/>
                <a:cs typeface="Times New Roman Regular" panose="02020603050405020304" charset="0"/>
              </a:rPr>
              <a:t>新的高度。</a:t>
            </a:r>
            <a:endParaRPr lang="en-US" altLang="zh-CN">
              <a:latin typeface="Times New Roman Regular" panose="02020603050405020304" charset="0"/>
              <a:ea typeface="宋体" charset="0"/>
              <a:cs typeface="Times New Roman Regular" panose="02020603050405020304" charset="0"/>
            </a:endParaRPr>
          </a:p>
          <a:p>
            <a:pPr indent="0">
              <a:buFont typeface="Arial" panose="020B0604020202090204" pitchFamily="34" charset="0"/>
              <a:buNone/>
            </a:pP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Journal</a:t>
            </a:r>
            <a:r>
              <a:rPr lang="zh-CN" altLang="en-US" b="1">
                <a:latin typeface="Times New Roman Regular" panose="02020603050405020304" charset="0"/>
                <a:ea typeface="宋体" charset="0"/>
                <a:cs typeface="Times New Roman Regular" panose="02020603050405020304" charset="0"/>
              </a:rPr>
              <a:t>：</a:t>
            </a:r>
            <a:r>
              <a:rPr lang="en-US" altLang="zh-CN">
                <a:latin typeface="Times New Roman Regular" panose="02020603050405020304" charset="0"/>
                <a:ea typeface="宋体" charset="0"/>
                <a:cs typeface="Times New Roman Regular" panose="02020603050405020304" charset="0"/>
              </a:rPr>
              <a:t>2023 IEEE/CVF CONFERENCE ON COMPUTER VISION AND PATTERN RECOGNITION (CVPR)</a:t>
            </a:r>
            <a:endParaRPr lang="en-US" altLang="zh-CN">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论文地址</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hlinkClick r:id="rId2" action="ppaction://hlinkfile"/>
              </a:rPr>
              <a:t>https://arxiv.org/pdf/2302.14771.pdf</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rPr>
              <a:t>作者名称</a:t>
            </a:r>
            <a:r>
              <a:rPr lang="zh-CN" altLang="en-US" b="1">
                <a:latin typeface="Times New Roman Regular" panose="02020603050405020304" charset="0"/>
                <a:ea typeface="宋体" charset="0"/>
                <a:cs typeface="Times New Roman Regular" panose="02020603050405020304" charset="0"/>
              </a:rPr>
              <a:t>：</a:t>
            </a:r>
            <a:r>
              <a:rPr lang="zh-CN" altLang="en-US">
                <a:latin typeface="Times New Roman Regular" panose="02020603050405020304" charset="0"/>
                <a:ea typeface="宋体" charset="0"/>
                <a:cs typeface="Times New Roman Regular" panose="02020603050405020304" charset="0"/>
              </a:rPr>
              <a:t>Wei Huang</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Zhiliang Peng</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Li Dong</a:t>
            </a:r>
            <a:r>
              <a:rPr lang="zh-CN" altLang="en-US" baseline="30000">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 Furu Wei</a:t>
            </a:r>
            <a:r>
              <a:rPr lang="zh-CN" altLang="en-US" baseline="30000">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 Jianbin Jiao</a:t>
            </a:r>
            <a:r>
              <a:rPr lang="zh-CN" altLang="en-US" baseline="30000">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 Qixiang Ye</a:t>
            </a:r>
            <a:r>
              <a:rPr lang="zh-CN" altLang="en-US" baseline="30000">
                <a:latin typeface="Times New Roman Regular" panose="02020603050405020304" charset="0"/>
                <a:ea typeface="宋体" charset="0"/>
                <a:cs typeface="Times New Roman Regular" panose="02020603050405020304" charset="0"/>
              </a:rPr>
              <a:t>1,†</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b="1">
                <a:latin typeface="仿宋" charset="0"/>
                <a:ea typeface="仿宋" charset="0"/>
                <a:cs typeface="Times New Roman Regular" panose="02020603050405020304" charset="0"/>
                <a:sym typeface="+mn-ea"/>
              </a:rPr>
              <a:t>代码地址：</a:t>
            </a:r>
            <a:r>
              <a:rPr lang="zh-CN" altLang="en-US">
                <a:latin typeface="Times New Roman Regular" panose="02020603050405020304" charset="0"/>
                <a:ea typeface="仿宋" charset="0"/>
                <a:cs typeface="Times New Roman Regular" panose="02020603050405020304" charset="0"/>
                <a:sym typeface="+mn-ea"/>
                <a:hlinkClick r:id="rId3" action="ppaction://hlinkfile"/>
              </a:rPr>
              <a:t>https://github.com/pengzhiliang/G2SD</a:t>
            </a:r>
            <a:endParaRPr lang="zh-CN" altLang="en-US">
              <a:latin typeface="Times New Roman Regular" panose="02020603050405020304" charset="0"/>
              <a:ea typeface="宋体" charset="0"/>
              <a:cs typeface="Times New Roman Regular" panose="02020603050405020304" charset="0"/>
            </a:endParaRPr>
          </a:p>
        </p:txBody>
      </p:sp>
      <p:sp>
        <p:nvSpPr>
          <p:cNvPr id="2" name="TextBox 35"/>
          <p:cNvSpPr txBox="1">
            <a:spLocks noChangeArrowheads="1"/>
          </p:cNvSpPr>
          <p:nvPr>
            <p:custDataLst>
              <p:tags r:id="rId4"/>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一、</a:t>
            </a:r>
            <a:r>
              <a:rPr lang="en-US" altLang="zh-CN" b="0" dirty="0">
                <a:latin typeface="Times New Roman Regular" panose="02020603050405020304" charset="0"/>
                <a:ea typeface="宋体" charset="0"/>
                <a:cs typeface="Times New Roman Regular" panose="02020603050405020304" charset="0"/>
              </a:rPr>
              <a:t>Abstract</a:t>
            </a:r>
            <a:endParaRPr lang="en-US" altLang="zh-CN" b="0" dirty="0">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二、</a:t>
            </a:r>
            <a:r>
              <a:rPr lang="en-US" altLang="zh-CN" b="0" dirty="0">
                <a:latin typeface="Times New Roman Regular" panose="02020603050405020304" charset="0"/>
                <a:ea typeface="宋体" charset="0"/>
                <a:cs typeface="Times New Roman Regular" panose="02020603050405020304" charset="0"/>
              </a:rPr>
              <a:t>Introduction</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custDataLst>
              <p:tags r:id="rId2"/>
            </p:custDataLst>
          </p:nvPr>
        </p:nvPicPr>
        <p:blipFill>
          <a:blip r:embed="rId3"/>
          <a:stretch>
            <a:fillRect/>
          </a:stretch>
        </p:blipFill>
        <p:spPr>
          <a:xfrm>
            <a:off x="642620" y="822960"/>
            <a:ext cx="5842635" cy="4119245"/>
          </a:xfrm>
          <a:prstGeom prst="rect">
            <a:avLst/>
          </a:prstGeom>
        </p:spPr>
      </p:pic>
      <p:sp>
        <p:nvSpPr>
          <p:cNvPr id="4" name="文本框 3"/>
          <p:cNvSpPr txBox="1"/>
          <p:nvPr/>
        </p:nvSpPr>
        <p:spPr>
          <a:xfrm>
            <a:off x="568325" y="5271770"/>
            <a:ext cx="5626735" cy="737235"/>
          </a:xfrm>
          <a:prstGeom prst="rect">
            <a:avLst/>
          </a:prstGeom>
          <a:noFill/>
        </p:spPr>
        <p:txBody>
          <a:bodyPr wrap="square" rtlCol="0">
            <a:spAutoFit/>
          </a:bodyPr>
          <a:lstStyle/>
          <a:p>
            <a:r>
              <a:rPr lang="zh-CN" altLang="en-US" sz="1400">
                <a:latin typeface="Times New Roman Regular" panose="02020603050405020304" charset="0"/>
                <a:ea typeface="楷体" charset="0"/>
                <a:cs typeface="Times New Roman Regular" panose="02020603050405020304" charset="0"/>
              </a:rPr>
              <a:t>图</a:t>
            </a:r>
            <a:r>
              <a:rPr lang="en-US" altLang="zh-CN" sz="1400">
                <a:latin typeface="Times New Roman Regular" panose="02020603050405020304" charset="0"/>
                <a:ea typeface="楷体" charset="0"/>
                <a:cs typeface="Times New Roman Regular" panose="02020603050405020304" charset="0"/>
              </a:rPr>
              <a:t>1</a:t>
            </a:r>
            <a:r>
              <a:rPr lang="zh-CN" altLang="en-US" sz="1400">
                <a:latin typeface="Times New Roman Regular" panose="02020603050405020304" charset="0"/>
                <a:ea typeface="楷体" charset="0"/>
                <a:cs typeface="Times New Roman Regular" panose="02020603050405020304" charset="0"/>
              </a:rPr>
              <a:t>：单阶段蒸馏模型(从头开始[41]和通过自监督方法MAE[13]预训练)与使用相同教师模型的两阶段蒸馏对应模型(G2SD)的比较。G.D和S.D分别表示通用蒸馏和特定蒸馏。⚗是蒸馏的象征。</a:t>
            </a:r>
            <a:endParaRPr lang="zh-CN" altLang="en-US" sz="1400">
              <a:latin typeface="Times New Roman Regular" panose="02020603050405020304" charset="0"/>
              <a:ea typeface="楷体" charset="0"/>
              <a:cs typeface="Times New Roman Regular" panose="02020603050405020304" charset="0"/>
            </a:endParaRPr>
          </a:p>
        </p:txBody>
      </p:sp>
      <p:cxnSp>
        <p:nvCxnSpPr>
          <p:cNvPr id="11" name="直接连接符 10"/>
          <p:cNvCxnSpPr/>
          <p:nvPr>
            <p:custDataLst>
              <p:tags r:id="rId4"/>
            </p:custDataLst>
          </p:nvPr>
        </p:nvCxnSpPr>
        <p:spPr>
          <a:xfrm>
            <a:off x="642620" y="5107305"/>
            <a:ext cx="576961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859270" y="822960"/>
            <a:ext cx="4908550" cy="4799965"/>
          </a:xfrm>
          <a:prstGeom prst="rect">
            <a:avLst/>
          </a:prstGeom>
          <a:noFill/>
        </p:spPr>
        <p:txBody>
          <a:bodyPr wrap="square" rtlCol="0">
            <a:spAutoFit/>
          </a:bodyPr>
          <a:lstStyle/>
          <a:p>
            <a:r>
              <a:rPr lang="zh-CN" altLang="en-US" b="1">
                <a:latin typeface="Times New Roman Regular" panose="02020603050405020304" charset="0"/>
                <a:ea typeface="宋体" charset="0"/>
                <a:cs typeface="Times New Roman Regular" panose="02020603050405020304" charset="0"/>
              </a:rPr>
              <a:t>背景：</a:t>
            </a:r>
            <a:endParaRPr lang="zh-CN" altLang="en-US" b="1">
              <a:latin typeface="Times New Roman Regular" panose="02020603050405020304" charset="0"/>
              <a:ea typeface="宋体" charset="0"/>
              <a:cs typeface="Times New Roman Regular" panose="02020603050405020304" charset="0"/>
            </a:endParaRPr>
          </a:p>
          <a:p>
            <a:pPr marL="342900"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大型</a:t>
            </a:r>
            <a:r>
              <a:rPr lang="en-US" altLang="zh-CN">
                <a:latin typeface="Times New Roman Regular" panose="02020603050405020304" charset="0"/>
                <a:ea typeface="宋体" charset="0"/>
                <a:cs typeface="Times New Roman Regular" panose="02020603050405020304" charset="0"/>
              </a:rPr>
              <a:t>ViT</a:t>
            </a:r>
            <a:r>
              <a:rPr lang="zh-CN" altLang="en-US">
                <a:latin typeface="Times New Roman Regular" panose="02020603050405020304" charset="0"/>
                <a:ea typeface="宋体" charset="0"/>
                <a:cs typeface="Times New Roman Regular" panose="02020603050405020304" charset="0"/>
              </a:rPr>
              <a:t>模型使用自监督学习方法在大规模数据集上进行训练时，使用掩码图像建模（</a:t>
            </a:r>
            <a:r>
              <a:rPr lang="en-US" altLang="zh-CN">
                <a:latin typeface="Times New Roman Regular" panose="02020603050405020304" charset="0"/>
                <a:ea typeface="宋体" charset="0"/>
                <a:cs typeface="Times New Roman Regular" panose="02020603050405020304" charset="0"/>
              </a:rPr>
              <a:t>Mask Image Modeling, MIM</a:t>
            </a:r>
            <a:r>
              <a:rPr lang="zh-CN" altLang="en-US">
                <a:latin typeface="Times New Roman Regular" panose="02020603050405020304" charset="0"/>
                <a:ea typeface="宋体" charset="0"/>
                <a:cs typeface="Times New Roman Regular" panose="02020603050405020304" charset="0"/>
              </a:rPr>
              <a:t>）能够提升大</a:t>
            </a:r>
            <a:r>
              <a:rPr lang="en-US" altLang="zh-CN">
                <a:latin typeface="Times New Roman Regular" panose="02020603050405020304" charset="0"/>
                <a:ea typeface="宋体" charset="0"/>
                <a:cs typeface="Times New Roman Regular" panose="02020603050405020304" charset="0"/>
              </a:rPr>
              <a:t>ViT</a:t>
            </a:r>
            <a:r>
              <a:rPr lang="zh-CN" altLang="en-US">
                <a:latin typeface="Times New Roman Regular" panose="02020603050405020304" charset="0"/>
                <a:ea typeface="宋体" charset="0"/>
                <a:cs typeface="Times New Roman Regular" panose="02020603050405020304" charset="0"/>
              </a:rPr>
              <a:t>模型的性能</a:t>
            </a:r>
            <a:endParaRPr lang="zh-CN" altLang="en-US">
              <a:latin typeface="Times New Roman Regular" panose="02020603050405020304" charset="0"/>
              <a:ea typeface="宋体" charset="0"/>
              <a:cs typeface="Times New Roman Regular" panose="02020603050405020304" charset="0"/>
            </a:endParaRPr>
          </a:p>
          <a:p>
            <a:pPr marL="342900"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小型</a:t>
            </a:r>
            <a:r>
              <a:rPr lang="en-US" altLang="zh-CN">
                <a:latin typeface="Times New Roman Regular" panose="02020603050405020304" charset="0"/>
                <a:ea typeface="宋体" charset="0"/>
                <a:cs typeface="Times New Roman Regular" panose="02020603050405020304" charset="0"/>
              </a:rPr>
              <a:t>ViT</a:t>
            </a:r>
            <a:r>
              <a:rPr lang="zh-CN" altLang="en-US">
                <a:latin typeface="Times New Roman Regular" panose="02020603050405020304" charset="0"/>
                <a:ea typeface="宋体" charset="0"/>
                <a:cs typeface="Times New Roman Regular" panose="02020603050405020304" charset="0"/>
              </a:rPr>
              <a:t>模型并未从大训练数据或自监督学习方法上受益。在使用相同数据集的情况下：</a:t>
            </a:r>
            <a:r>
              <a:rPr lang="en-US" altLang="zh-CN">
                <a:latin typeface="Times New Roman Regular" panose="02020603050405020304" charset="0"/>
                <a:ea typeface="宋体" charset="0"/>
                <a:cs typeface="Times New Roman Regular" panose="02020603050405020304" charset="0"/>
              </a:rPr>
              <a:t>ViT-Large &gt; CNN &gt; ViT-Small</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zh-CN" altLang="en-US" b="1">
                <a:latin typeface="Times New Roman Regular" panose="02020603050405020304" charset="0"/>
                <a:ea typeface="宋体" charset="0"/>
                <a:cs typeface="Times New Roman Regular" panose="02020603050405020304" charset="0"/>
              </a:rPr>
              <a:t>问题</a:t>
            </a:r>
            <a:r>
              <a:rPr lang="zh-CN" altLang="en-US">
                <a:latin typeface="Times New Roman Regular" panose="02020603050405020304" charset="0"/>
                <a:ea typeface="宋体" charset="0"/>
                <a:cs typeface="Times New Roman Regular" panose="02020603050405020304" charset="0"/>
              </a:rPr>
              <a:t>：尝试使用知识蒸馏的方法探索轻量级的</a:t>
            </a:r>
            <a:r>
              <a:rPr lang="en-US" altLang="zh-CN">
                <a:latin typeface="Times New Roman Regular" panose="02020603050405020304" charset="0"/>
                <a:ea typeface="宋体" charset="0"/>
                <a:cs typeface="Times New Roman Regular" panose="02020603050405020304" charset="0"/>
              </a:rPr>
              <a:t>ViT</a:t>
            </a:r>
            <a:r>
              <a:rPr lang="zh-CN" altLang="en-US">
                <a:latin typeface="Times New Roman Regular" panose="02020603050405020304" charset="0"/>
                <a:ea typeface="宋体" charset="0"/>
                <a:cs typeface="Times New Roman Regular" panose="02020603050405020304" charset="0"/>
              </a:rPr>
              <a:t>模型是否能够在自监督学习方面受益</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zh-CN" altLang="en-US" b="1">
                <a:latin typeface="Times New Roman Regular" panose="02020603050405020304" charset="0"/>
                <a:ea typeface="宋体" charset="0"/>
                <a:cs typeface="Times New Roman Regular" panose="02020603050405020304" charset="0"/>
              </a:rPr>
              <a:t>结果：</a:t>
            </a:r>
            <a:endParaRPr lang="zh-CN" altLang="en-US" b="1">
              <a:latin typeface="Times New Roman Regular" panose="02020603050405020304" charset="0"/>
              <a:ea typeface="宋体" charset="0"/>
              <a:cs typeface="Times New Roman Regular" panose="02020603050405020304" charset="0"/>
            </a:endParaRPr>
          </a:p>
          <a:p>
            <a:pPr marL="342900" indent="-342900">
              <a:buAutoNum type="arabicPeriod"/>
            </a:pPr>
            <a:r>
              <a:rPr lang="en-US" altLang="zh-CN">
                <a:latin typeface="Times New Roman Regular" panose="02020603050405020304" charset="0"/>
                <a:ea typeface="宋体" charset="0"/>
                <a:cs typeface="Times New Roman Regular" panose="02020603050405020304" charset="0"/>
              </a:rPr>
              <a:t>DeiT</a:t>
            </a:r>
            <a:r>
              <a:rPr lang="zh-CN" altLang="en-US">
                <a:latin typeface="Times New Roman Regular" panose="02020603050405020304" charset="0"/>
                <a:ea typeface="宋体" charset="0"/>
                <a:cs typeface="Times New Roman Regular" panose="02020603050405020304" charset="0"/>
              </a:rPr>
              <a:t>报告的性能较差：只关注</a:t>
            </a:r>
            <a:r>
              <a:rPr lang="zh-CN" altLang="en-US" dirty="0">
                <a:effectLst/>
                <a:latin typeface="Times New Roman Regular" panose="02020603050405020304" charset="0"/>
                <a:ea typeface="宋体" charset="0"/>
                <a:cs typeface="Times New Roman Regular" panose="02020603050405020304" charset="0"/>
                <a:sym typeface="+mn-ea"/>
              </a:rPr>
              <a:t>task-specific，忽略task-agnostic</a:t>
            </a:r>
            <a:endParaRPr lang="zh-CN" altLang="en-US" dirty="0">
              <a:effectLst/>
              <a:latin typeface="Times New Roman Regular" panose="02020603050405020304" charset="0"/>
              <a:ea typeface="宋体" charset="0"/>
              <a:cs typeface="Times New Roman Regular" panose="02020603050405020304" charset="0"/>
              <a:sym typeface="+mn-ea"/>
            </a:endParaRPr>
          </a:p>
          <a:p>
            <a:pPr marL="342900" indent="-342900">
              <a:buAutoNum type="arabicPeriod"/>
            </a:pPr>
            <a:r>
              <a:rPr lang="en-US" altLang="zh-CN" dirty="0">
                <a:effectLst/>
                <a:latin typeface="Times New Roman Regular" panose="02020603050405020304" charset="0"/>
                <a:ea typeface="宋体" charset="0"/>
                <a:cs typeface="Times New Roman Regular" panose="02020603050405020304" charset="0"/>
                <a:sym typeface="+mn-ea"/>
              </a:rPr>
              <a:t>MAE</a:t>
            </a:r>
            <a:r>
              <a:rPr lang="zh-CN" altLang="en-US" dirty="0">
                <a:effectLst/>
                <a:latin typeface="Times New Roman Regular" panose="02020603050405020304" charset="0"/>
                <a:ea typeface="宋体" charset="0"/>
                <a:cs typeface="Times New Roman Regular" panose="02020603050405020304" charset="0"/>
                <a:sym typeface="+mn-ea"/>
              </a:rPr>
              <a:t>：task-specific和task-agnostic都有关注</a:t>
            </a:r>
            <a:endParaRPr lang="zh-CN" altLang="en-US" dirty="0">
              <a:effectLst/>
              <a:latin typeface="Times New Roman Regular" panose="02020603050405020304" charset="0"/>
              <a:ea typeface="宋体" charset="0"/>
              <a:cs typeface="Times New Roman Regular" panose="02020603050405020304" charset="0"/>
              <a:sym typeface="+mn-ea"/>
            </a:endParaRPr>
          </a:p>
          <a:p>
            <a:pPr marL="342900" indent="-342900">
              <a:buAutoNum type="arabicPeriod"/>
            </a:pPr>
            <a:r>
              <a:rPr lang="en-US" altLang="zh-CN" dirty="0">
                <a:effectLst/>
                <a:latin typeface="Times New Roman Regular" panose="02020603050405020304" charset="0"/>
                <a:ea typeface="宋体" charset="0"/>
                <a:cs typeface="Times New Roman Regular" panose="02020603050405020304" charset="0"/>
                <a:sym typeface="+mn-ea"/>
              </a:rPr>
              <a:t>G2SD</a:t>
            </a:r>
            <a:r>
              <a:rPr lang="zh-CN" altLang="en-US" dirty="0">
                <a:effectLst/>
                <a:latin typeface="Times New Roman Regular" panose="02020603050405020304" charset="0"/>
                <a:ea typeface="宋体" charset="0"/>
                <a:cs typeface="Times New Roman Regular" panose="02020603050405020304" charset="0"/>
                <a:sym typeface="+mn-ea"/>
              </a:rPr>
              <a:t>：task-specific和task-agnostic结合</a:t>
            </a:r>
            <a:endParaRPr lang="zh-CN" altLang="en-US" dirty="0">
              <a:effectLst/>
              <a:latin typeface="Times New Roman Regular" panose="02020603050405020304" charset="0"/>
              <a:ea typeface="宋体" charset="0"/>
              <a:cs typeface="Times New Roman Regular" panose="02020603050405020304" charset="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custDataLst>
              <p:tags r:id="rId2"/>
            </p:custDataLst>
          </p:nvPr>
        </p:nvPicPr>
        <p:blipFill>
          <a:blip r:embed="rId3"/>
          <a:stretch>
            <a:fillRect/>
          </a:stretch>
        </p:blipFill>
        <p:spPr>
          <a:xfrm>
            <a:off x="0" y="732790"/>
            <a:ext cx="12192000" cy="5391785"/>
          </a:xfrm>
          <a:prstGeom prst="rect">
            <a:avLst/>
          </a:prstGeom>
        </p:spPr>
      </p:pic>
      <p:sp>
        <p:nvSpPr>
          <p:cNvPr id="5" name="文本框 4"/>
          <p:cNvSpPr txBox="1"/>
          <p:nvPr/>
        </p:nvSpPr>
        <p:spPr>
          <a:xfrm>
            <a:off x="2638425" y="6218555"/>
            <a:ext cx="7579360" cy="368300"/>
          </a:xfrm>
          <a:prstGeom prst="rect">
            <a:avLst/>
          </a:prstGeom>
          <a:noFill/>
        </p:spPr>
        <p:txBody>
          <a:bodyPr wrap="square" rtlCol="0" anchor="t">
            <a:spAutoFit/>
          </a:bodyPr>
          <a:lstStyle/>
          <a:p>
            <a:r>
              <a:rPr lang="zh-CN" altLang="en-US">
                <a:latin typeface="Times New Roman Regular" panose="02020603050405020304" charset="0"/>
                <a:ea typeface="楷体" charset="0"/>
                <a:cs typeface="Times New Roman Regular" panose="02020603050405020304" charset="0"/>
                <a:sym typeface="+mn-ea"/>
              </a:rPr>
              <a:t>图：本文提出的通用到特定蒸馏 (G2SD) 的示意图。[M] 表示掩码标记。</a:t>
            </a:r>
            <a:endParaRPr lang="zh-CN" altLang="en-US">
              <a:latin typeface="Times New Roman Regular" panose="02020603050405020304" charset="0"/>
              <a:ea typeface="楷体" charset="0"/>
              <a:cs typeface="Times New Roman Regular" panose="02020603050405020304"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4" name="图片 3"/>
          <p:cNvPicPr>
            <a:picLocks noChangeAspect="1"/>
          </p:cNvPicPr>
          <p:nvPr>
            <p:custDataLst>
              <p:tags r:id="rId2"/>
            </p:custDataLst>
          </p:nvPr>
        </p:nvPicPr>
        <p:blipFill>
          <a:blip r:embed="rId3"/>
          <a:stretch>
            <a:fillRect/>
          </a:stretch>
        </p:blipFill>
        <p:spPr>
          <a:xfrm>
            <a:off x="257175" y="919480"/>
            <a:ext cx="6805930" cy="3897630"/>
          </a:xfrm>
          <a:prstGeom prst="rect">
            <a:avLst/>
          </a:prstGeom>
        </p:spPr>
      </p:pic>
      <p:pic>
        <p:nvPicPr>
          <p:cNvPr id="5" name="图片 4"/>
          <p:cNvPicPr>
            <a:picLocks noChangeAspect="1"/>
          </p:cNvPicPr>
          <p:nvPr>
            <p:custDataLst>
              <p:tags r:id="rId4"/>
            </p:custDataLst>
          </p:nvPr>
        </p:nvPicPr>
        <p:blipFill>
          <a:blip r:embed="rId5"/>
          <a:stretch>
            <a:fillRect/>
          </a:stretch>
        </p:blipFill>
        <p:spPr>
          <a:xfrm>
            <a:off x="6948170" y="919480"/>
            <a:ext cx="5098415" cy="3764915"/>
          </a:xfrm>
          <a:prstGeom prst="rect">
            <a:avLst/>
          </a:prstGeom>
        </p:spPr>
      </p:pic>
      <p:sp>
        <p:nvSpPr>
          <p:cNvPr id="6" name="文本框 5"/>
          <p:cNvSpPr txBox="1"/>
          <p:nvPr>
            <p:custDataLst>
              <p:tags r:id="rId6"/>
            </p:custDataLst>
          </p:nvPr>
        </p:nvSpPr>
        <p:spPr>
          <a:xfrm>
            <a:off x="3093085" y="493395"/>
            <a:ext cx="6005830" cy="368300"/>
          </a:xfrm>
          <a:prstGeom prst="rect">
            <a:avLst/>
          </a:prstGeom>
          <a:noFill/>
        </p:spPr>
        <p:txBody>
          <a:bodyPr wrap="square" rtlCol="0" anchor="t">
            <a:spAutoFit/>
          </a:bodyPr>
          <a:lstStyle/>
          <a:p>
            <a:r>
              <a:rPr lang="zh-CN" altLang="en-US">
                <a:latin typeface="Times New Roman Regular" panose="02020603050405020304" charset="0"/>
                <a:ea typeface="楷体" charset="0"/>
                <a:cs typeface="Times New Roman Regular" panose="02020603050405020304" charset="0"/>
                <a:sym typeface="+mn-ea"/>
              </a:rPr>
              <a:t>图：</a:t>
            </a:r>
            <a:r>
              <a:rPr lang="en-US" altLang="zh-CN">
                <a:latin typeface="Times New Roman Regular" panose="02020603050405020304" charset="0"/>
                <a:ea typeface="楷体" charset="0"/>
                <a:cs typeface="Times New Roman Regular" panose="02020603050405020304" charset="0"/>
                <a:sym typeface="+mn-ea"/>
              </a:rPr>
              <a:t>MAE</a:t>
            </a:r>
            <a:r>
              <a:rPr lang="zh-CN" altLang="en-US">
                <a:latin typeface="Times New Roman Regular" panose="02020603050405020304" charset="0"/>
                <a:ea typeface="楷体" charset="0"/>
                <a:cs typeface="Times New Roman Regular" panose="02020603050405020304" charset="0"/>
                <a:sym typeface="+mn-ea"/>
              </a:rPr>
              <a:t>（左）和</a:t>
            </a:r>
            <a:r>
              <a:rPr lang="en-US" altLang="zh-CN">
                <a:latin typeface="Times New Roman Regular" panose="02020603050405020304" charset="0"/>
                <a:ea typeface="楷体" charset="0"/>
                <a:cs typeface="Times New Roman Regular" panose="02020603050405020304" charset="0"/>
                <a:sym typeface="+mn-ea"/>
              </a:rPr>
              <a:t>G2SD-Generic Distillation</a:t>
            </a:r>
            <a:r>
              <a:rPr lang="zh-CN" altLang="en-US">
                <a:latin typeface="Times New Roman Regular" panose="02020603050405020304" charset="0"/>
                <a:ea typeface="楷体" charset="0"/>
                <a:cs typeface="Times New Roman Regular" panose="02020603050405020304" charset="0"/>
                <a:sym typeface="+mn-ea"/>
              </a:rPr>
              <a:t>（右）示意图</a:t>
            </a:r>
            <a:endParaRPr lang="zh-CN" altLang="en-US">
              <a:latin typeface="Times New Roman Regular" panose="02020603050405020304" charset="0"/>
              <a:ea typeface="楷体" charset="0"/>
              <a:cs typeface="Times New Roman Regular" panose="02020603050405020304" charset="0"/>
              <a:sym typeface="+mn-ea"/>
            </a:endParaRPr>
          </a:p>
        </p:txBody>
      </p:sp>
      <p:sp>
        <p:nvSpPr>
          <p:cNvPr id="7" name="文本框 6"/>
          <p:cNvSpPr txBox="1"/>
          <p:nvPr/>
        </p:nvSpPr>
        <p:spPr>
          <a:xfrm>
            <a:off x="257175" y="4874895"/>
            <a:ext cx="6690360" cy="1476375"/>
          </a:xfrm>
          <a:prstGeom prst="rect">
            <a:avLst/>
          </a:prstGeom>
          <a:noFill/>
        </p:spPr>
        <p:txBody>
          <a:bodyPr wrap="square" rtlCol="0">
            <a:spAutoFit/>
          </a:bodyPr>
          <a:lstStyle/>
          <a:p>
            <a:pPr marL="342900" indent="-342900">
              <a:buAutoNum type="arabicPeriod"/>
            </a:pPr>
            <a:r>
              <a:rPr lang="zh-CN" altLang="en-US">
                <a:latin typeface="Times New Roman Regular" panose="02020603050405020304" charset="0"/>
                <a:ea typeface="宋体" charset="0"/>
                <a:cs typeface="Times New Roman Regular" panose="02020603050405020304" charset="0"/>
              </a:rPr>
              <a:t>输入图像，随机遮蔽一些</a:t>
            </a:r>
            <a:r>
              <a:rPr lang="en-US" altLang="zh-CN">
                <a:latin typeface="Times New Roman Regular" panose="02020603050405020304" charset="0"/>
                <a:ea typeface="宋体" charset="0"/>
                <a:cs typeface="Times New Roman Regular" panose="02020603050405020304" charset="0"/>
              </a:rPr>
              <a:t>pixel</a:t>
            </a:r>
            <a:r>
              <a:rPr lang="zh-CN" altLang="en-US">
                <a:latin typeface="Times New Roman Regular" panose="02020603050405020304" charset="0"/>
                <a:ea typeface="宋体" charset="0"/>
                <a:cs typeface="Times New Roman Regular" panose="02020603050405020304" charset="0"/>
              </a:rPr>
              <a:t>块；</a:t>
            </a:r>
            <a:endParaRPr lang="zh-CN" altLang="en-US">
              <a:latin typeface="Times New Roman Regular" panose="02020603050405020304" charset="0"/>
              <a:ea typeface="宋体" charset="0"/>
              <a:cs typeface="Times New Roman Regular" panose="02020603050405020304" charset="0"/>
            </a:endParaRPr>
          </a:p>
          <a:p>
            <a:pPr marL="342900" indent="-342900">
              <a:buAutoNum type="arabicPeriod"/>
            </a:pPr>
            <a:r>
              <a:rPr lang="zh-CN" altLang="en-US">
                <a:latin typeface="Times New Roman Regular" panose="02020603050405020304" charset="0"/>
                <a:ea typeface="宋体" charset="0"/>
                <a:cs typeface="Times New Roman Regular" panose="02020603050405020304" charset="0"/>
              </a:rPr>
              <a:t>将剩余的</a:t>
            </a:r>
            <a:r>
              <a:rPr lang="en-US" altLang="zh-CN">
                <a:latin typeface="Times New Roman Regular" panose="02020603050405020304" charset="0"/>
                <a:ea typeface="宋体" charset="0"/>
                <a:cs typeface="Times New Roman Regular" panose="02020603050405020304" charset="0"/>
              </a:rPr>
              <a:t>pixel</a:t>
            </a:r>
            <a:r>
              <a:rPr lang="zh-CN" altLang="en-US">
                <a:latin typeface="Times New Roman Regular" panose="02020603050405020304" charset="0"/>
                <a:ea typeface="宋体" charset="0"/>
                <a:cs typeface="Times New Roman Regular" panose="02020603050405020304" charset="0"/>
              </a:rPr>
              <a:t>块按顺序排列送入</a:t>
            </a:r>
            <a:r>
              <a:rPr lang="en-US" altLang="zh-CN">
                <a:latin typeface="Times New Roman Regular" panose="02020603050405020304" charset="0"/>
                <a:ea typeface="宋体" charset="0"/>
                <a:cs typeface="Times New Roman Regular" panose="02020603050405020304" charset="0"/>
              </a:rPr>
              <a:t>Encoder</a:t>
            </a:r>
            <a:r>
              <a:rPr lang="zh-CN" altLang="en-US">
                <a:latin typeface="Times New Roman Regular" panose="02020603050405020304" charset="0"/>
                <a:ea typeface="宋体" charset="0"/>
                <a:cs typeface="Times New Roman Regular" panose="02020603050405020304" charset="0"/>
              </a:rPr>
              <a:t>中；</a:t>
            </a:r>
            <a:endParaRPr lang="zh-CN" altLang="en-US">
              <a:latin typeface="Times New Roman Regular" panose="02020603050405020304" charset="0"/>
              <a:ea typeface="宋体" charset="0"/>
              <a:cs typeface="Times New Roman Regular" panose="02020603050405020304" charset="0"/>
            </a:endParaRPr>
          </a:p>
          <a:p>
            <a:pPr marL="342900" indent="-342900">
              <a:buAutoNum type="arabicPeriod"/>
            </a:pPr>
            <a:r>
              <a:rPr lang="en-US" altLang="zh-CN">
                <a:latin typeface="Times New Roman Regular" panose="02020603050405020304" charset="0"/>
                <a:ea typeface="宋体" charset="0"/>
                <a:cs typeface="Times New Roman Regular" panose="02020603050405020304" charset="0"/>
              </a:rPr>
              <a:t>Encoder</a:t>
            </a:r>
            <a:r>
              <a:rPr lang="zh-CN" altLang="en-US">
                <a:latin typeface="Times New Roman Regular" panose="02020603050405020304" charset="0"/>
                <a:ea typeface="宋体" charset="0"/>
                <a:cs typeface="Times New Roman Regular" panose="02020603050405020304" charset="0"/>
              </a:rPr>
              <a:t>输出特征向量；</a:t>
            </a:r>
            <a:endParaRPr lang="zh-CN" altLang="en-US">
              <a:latin typeface="Times New Roman Regular" panose="02020603050405020304" charset="0"/>
              <a:ea typeface="宋体" charset="0"/>
              <a:cs typeface="Times New Roman Regular" panose="02020603050405020304" charset="0"/>
            </a:endParaRPr>
          </a:p>
          <a:p>
            <a:pPr marL="342900" indent="-342900">
              <a:buAutoNum type="arabicPeriod"/>
            </a:pPr>
            <a:r>
              <a:rPr lang="zh-CN" altLang="en-US">
                <a:latin typeface="Times New Roman Regular" panose="02020603050405020304" charset="0"/>
                <a:ea typeface="宋体" charset="0"/>
                <a:cs typeface="Times New Roman Regular" panose="02020603050405020304" charset="0"/>
              </a:rPr>
              <a:t>将遮蔽的</a:t>
            </a:r>
            <a:r>
              <a:rPr lang="en-US" altLang="zh-CN">
                <a:latin typeface="Times New Roman Regular" panose="02020603050405020304" charset="0"/>
                <a:ea typeface="宋体" charset="0"/>
                <a:cs typeface="Times New Roman Regular" panose="02020603050405020304" charset="0"/>
              </a:rPr>
              <a:t>pixel</a:t>
            </a:r>
            <a:r>
              <a:rPr lang="zh-CN" altLang="en-US">
                <a:latin typeface="Times New Roman Regular" panose="02020603050405020304" charset="0"/>
                <a:ea typeface="宋体" charset="0"/>
                <a:cs typeface="Times New Roman Regular" panose="02020603050405020304" charset="0"/>
              </a:rPr>
              <a:t>块按原来的位置插入特征向量，送入</a:t>
            </a:r>
            <a:r>
              <a:rPr lang="en-US" altLang="zh-CN">
                <a:latin typeface="Times New Roman Regular" panose="02020603050405020304" charset="0"/>
                <a:ea typeface="宋体" charset="0"/>
                <a:cs typeface="Times New Roman Regular" panose="02020603050405020304" charset="0"/>
              </a:rPr>
              <a:t>Decoder</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342900" indent="-342900">
              <a:buAutoNum type="arabicPeriod"/>
            </a:pPr>
            <a:r>
              <a:rPr lang="en-US" altLang="zh-CN">
                <a:latin typeface="Times New Roman Regular" panose="02020603050405020304" charset="0"/>
                <a:ea typeface="宋体" charset="0"/>
                <a:cs typeface="Times New Roman Regular" panose="02020603050405020304" charset="0"/>
              </a:rPr>
              <a:t>Decoder</a:t>
            </a:r>
            <a:r>
              <a:rPr lang="zh-CN" altLang="en-US">
                <a:latin typeface="Times New Roman Regular" panose="02020603050405020304" charset="0"/>
                <a:ea typeface="宋体" charset="0"/>
                <a:cs typeface="Times New Roman Regular" panose="02020603050405020304" charset="0"/>
              </a:rPr>
              <a:t>重构像素信息，生成原来的图片；</a:t>
            </a:r>
            <a:endParaRPr lang="zh-CN" altLang="en-US">
              <a:latin typeface="Times New Roman Regular" panose="02020603050405020304" charset="0"/>
              <a:ea typeface="宋体" charset="0"/>
              <a:cs typeface="Times New Roman Regular" panose="02020603050405020304" charset="0"/>
            </a:endParaRPr>
          </a:p>
        </p:txBody>
      </p:sp>
      <p:sp>
        <p:nvSpPr>
          <p:cNvPr id="8" name="文本框 7"/>
          <p:cNvSpPr txBox="1"/>
          <p:nvPr>
            <p:custDataLst>
              <p:tags r:id="rId7"/>
            </p:custDataLst>
          </p:nvPr>
        </p:nvSpPr>
        <p:spPr>
          <a:xfrm>
            <a:off x="6948170" y="4874895"/>
            <a:ext cx="6690360" cy="645160"/>
          </a:xfrm>
          <a:prstGeom prst="rect">
            <a:avLst/>
          </a:prstGeom>
          <a:noFill/>
        </p:spPr>
        <p:txBody>
          <a:bodyPr wrap="square" rtlCol="0">
            <a:spAutoFit/>
          </a:bodyPr>
          <a:lstStyle/>
          <a:p>
            <a:pPr indent="0">
              <a:buNone/>
            </a:pPr>
            <a:r>
              <a:rPr lang="en-US" altLang="zh-CN">
                <a:latin typeface="Times New Roman Regular" panose="02020603050405020304" charset="0"/>
                <a:ea typeface="宋体" charset="0"/>
                <a:cs typeface="Times New Roman Regular" panose="02020603050405020304" charset="0"/>
              </a:rPr>
              <a:t>G2SD-Generic Distillation</a:t>
            </a:r>
            <a:r>
              <a:rPr lang="zh-CN" altLang="en-US">
                <a:latin typeface="Times New Roman Regular" panose="02020603050405020304" charset="0"/>
                <a:ea typeface="宋体" charset="0"/>
                <a:cs typeface="Times New Roman Regular" panose="02020603050405020304" charset="0"/>
              </a:rPr>
              <a:t>部分</a:t>
            </a:r>
            <a:endParaRPr lang="zh-CN" altLang="en-US">
              <a:latin typeface="Times New Roman Regular" panose="02020603050405020304" charset="0"/>
              <a:ea typeface="宋体" charset="0"/>
              <a:cs typeface="Times New Roman Regular" panose="02020603050405020304" charset="0"/>
            </a:endParaRPr>
          </a:p>
          <a:p>
            <a:pPr indent="0">
              <a:buNone/>
            </a:pPr>
            <a:r>
              <a:rPr lang="en-US" altLang="zh-CN">
                <a:latin typeface="Times New Roman Regular" panose="02020603050405020304" charset="0"/>
                <a:ea typeface="宋体" charset="0"/>
                <a:cs typeface="Times New Roman Regular" panose="02020603050405020304" charset="0"/>
              </a:rPr>
              <a:t>Teacher</a:t>
            </a:r>
            <a:r>
              <a:rPr lang="zh-CN" altLang="en-US">
                <a:latin typeface="Times New Roman Regular" panose="02020603050405020304" charset="0"/>
                <a:ea typeface="宋体" charset="0"/>
                <a:cs typeface="Times New Roman Regular" panose="02020603050405020304" charset="0"/>
              </a:rPr>
              <a:t>的</a:t>
            </a:r>
            <a:r>
              <a:rPr lang="en-US" altLang="zh-CN">
                <a:latin typeface="Times New Roman Regular" panose="02020603050405020304" charset="0"/>
                <a:ea typeface="宋体" charset="0"/>
                <a:cs typeface="Times New Roman Regular" panose="02020603050405020304" charset="0"/>
              </a:rPr>
              <a:t>Encoder</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Decoder</a:t>
            </a:r>
            <a:r>
              <a:rPr lang="zh-CN" altLang="en-US">
                <a:latin typeface="Times New Roman Regular" panose="02020603050405020304" charset="0"/>
                <a:ea typeface="宋体" charset="0"/>
                <a:cs typeface="Times New Roman Regular" panose="02020603050405020304" charset="0"/>
              </a:rPr>
              <a:t>使用预训练的</a:t>
            </a:r>
            <a:r>
              <a:rPr lang="en-US" altLang="zh-CN">
                <a:latin typeface="Times New Roman Regular" panose="02020603050405020304" charset="0"/>
                <a:ea typeface="宋体" charset="0"/>
                <a:cs typeface="Times New Roman Regular" panose="02020603050405020304" charset="0"/>
              </a:rPr>
              <a:t>MAE</a:t>
            </a:r>
            <a:endParaRPr lang="en-US" altLang="zh-CN">
              <a:latin typeface="Times New Roman Regular" panose="02020603050405020304" charset="0"/>
              <a:ea typeface="宋体" charset="0"/>
              <a:cs typeface="Times New Roman Regular" panose="02020603050405020304" charset="0"/>
            </a:endParaRPr>
          </a:p>
        </p:txBody>
      </p:sp>
      <p:sp>
        <p:nvSpPr>
          <p:cNvPr id="9" name="文本框 8"/>
          <p:cNvSpPr txBox="1"/>
          <p:nvPr/>
        </p:nvSpPr>
        <p:spPr>
          <a:xfrm>
            <a:off x="1570355" y="1624330"/>
            <a:ext cx="4064000" cy="645160"/>
          </a:xfrm>
          <a:prstGeom prst="rect">
            <a:avLst/>
          </a:prstGeom>
          <a:noFill/>
        </p:spPr>
        <p:txBody>
          <a:bodyPr wrap="square" rtlCol="0">
            <a:spAutoFit/>
          </a:bodyPr>
          <a:lstStyle/>
          <a:p>
            <a:r>
              <a:rPr lang="en-US" altLang="zh-CN">
                <a:solidFill>
                  <a:srgbClr val="FF0000"/>
                </a:solidFill>
                <a:latin typeface="Times New Roman Regular" panose="02020603050405020304" charset="0"/>
                <a:ea typeface="宋体" charset="0"/>
                <a:cs typeface="Times New Roman Regular" panose="02020603050405020304" charset="0"/>
              </a:rPr>
              <a:t>Encoder</a:t>
            </a:r>
            <a:r>
              <a:rPr lang="zh-CN" altLang="en-US">
                <a:solidFill>
                  <a:srgbClr val="FF0000"/>
                </a:solidFill>
                <a:latin typeface="Times New Roman Regular" panose="02020603050405020304" charset="0"/>
                <a:ea typeface="宋体" charset="0"/>
                <a:cs typeface="Times New Roman Regular" panose="02020603050405020304" charset="0"/>
              </a:rPr>
              <a:t>使用标准的</a:t>
            </a:r>
            <a:r>
              <a:rPr lang="en-US" altLang="zh-CN">
                <a:solidFill>
                  <a:srgbClr val="FF0000"/>
                </a:solidFill>
                <a:latin typeface="Times New Roman Regular" panose="02020603050405020304" charset="0"/>
                <a:ea typeface="宋体" charset="0"/>
                <a:cs typeface="Times New Roman Regular" panose="02020603050405020304" charset="0"/>
              </a:rPr>
              <a:t>Transformer Encoder</a:t>
            </a:r>
            <a:r>
              <a:rPr lang="zh-CN" altLang="en-US">
                <a:solidFill>
                  <a:srgbClr val="FF0000"/>
                </a:solidFill>
                <a:latin typeface="Times New Roman Regular" panose="02020603050405020304" charset="0"/>
                <a:ea typeface="宋体" charset="0"/>
                <a:cs typeface="Times New Roman Regular" panose="02020603050405020304" charset="0"/>
              </a:rPr>
              <a:t>作为特征提取器</a:t>
            </a:r>
            <a:endParaRPr lang="zh-CN" altLang="en-US">
              <a:solidFill>
                <a:srgbClr val="FF0000"/>
              </a:solidFill>
              <a:latin typeface="Times New Roman Regular" panose="02020603050405020304" charset="0"/>
              <a:ea typeface="宋体" charset="0"/>
              <a:cs typeface="Times New Roman Regular" panose="02020603050405020304" charset="0"/>
            </a:endParaRPr>
          </a:p>
        </p:txBody>
      </p:sp>
      <p:sp>
        <p:nvSpPr>
          <p:cNvPr id="10" name="文本框 9"/>
          <p:cNvSpPr txBox="1"/>
          <p:nvPr>
            <p:custDataLst>
              <p:tags r:id="rId8"/>
            </p:custDataLst>
          </p:nvPr>
        </p:nvSpPr>
        <p:spPr>
          <a:xfrm>
            <a:off x="3710940" y="3286760"/>
            <a:ext cx="4064000" cy="645160"/>
          </a:xfrm>
          <a:prstGeom prst="rect">
            <a:avLst/>
          </a:prstGeom>
          <a:noFill/>
        </p:spPr>
        <p:txBody>
          <a:bodyPr wrap="square" rtlCol="0">
            <a:spAutoFit/>
          </a:bodyPr>
          <a:lstStyle/>
          <a:p>
            <a:r>
              <a:rPr lang="en-US" altLang="zh-CN">
                <a:solidFill>
                  <a:srgbClr val="FF0000"/>
                </a:solidFill>
                <a:latin typeface="Times New Roman Regular" panose="02020603050405020304" charset="0"/>
                <a:ea typeface="宋体" charset="0"/>
                <a:cs typeface="Times New Roman Regular" panose="02020603050405020304" charset="0"/>
              </a:rPr>
              <a:t>Decoder</a:t>
            </a:r>
            <a:r>
              <a:rPr lang="zh-CN" altLang="en-US">
                <a:solidFill>
                  <a:srgbClr val="FF0000"/>
                </a:solidFill>
                <a:latin typeface="Times New Roman Regular" panose="02020603050405020304" charset="0"/>
                <a:ea typeface="宋体" charset="0"/>
                <a:cs typeface="Times New Roman Regular" panose="02020603050405020304" charset="0"/>
              </a:rPr>
              <a:t>可以根据不同的下游任务</a:t>
            </a:r>
            <a:endParaRPr lang="zh-CN" altLang="en-US">
              <a:solidFill>
                <a:srgbClr val="FF0000"/>
              </a:solidFill>
              <a:latin typeface="Times New Roman Regular" panose="02020603050405020304" charset="0"/>
              <a:ea typeface="宋体" charset="0"/>
              <a:cs typeface="Times New Roman Regular" panose="02020603050405020304" charset="0"/>
            </a:endParaRPr>
          </a:p>
          <a:p>
            <a:r>
              <a:rPr lang="zh-CN" altLang="en-US">
                <a:solidFill>
                  <a:srgbClr val="FF0000"/>
                </a:solidFill>
                <a:latin typeface="Times New Roman Regular" panose="02020603050405020304" charset="0"/>
                <a:ea typeface="宋体" charset="0"/>
                <a:cs typeface="Times New Roman Regular" panose="02020603050405020304" charset="0"/>
              </a:rPr>
              <a:t>替换为不同的结构</a:t>
            </a:r>
            <a:endParaRPr lang="zh-CN" altLang="en-US">
              <a:solidFill>
                <a:srgbClr val="FF0000"/>
              </a:solidFill>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2" name="图片 1"/>
          <p:cNvPicPr>
            <a:picLocks noChangeAspect="1"/>
          </p:cNvPicPr>
          <p:nvPr>
            <p:custDataLst>
              <p:tags r:id="rId2"/>
            </p:custDataLst>
          </p:nvPr>
        </p:nvPicPr>
        <p:blipFill>
          <a:blip r:embed="rId3"/>
          <a:stretch>
            <a:fillRect/>
          </a:stretch>
        </p:blipFill>
        <p:spPr>
          <a:xfrm>
            <a:off x="332105" y="785495"/>
            <a:ext cx="7414895" cy="3954780"/>
          </a:xfrm>
          <a:prstGeom prst="rect">
            <a:avLst/>
          </a:prstGeom>
        </p:spPr>
      </p:pic>
      <p:cxnSp>
        <p:nvCxnSpPr>
          <p:cNvPr id="11" name="直接连接符 10"/>
          <p:cNvCxnSpPr/>
          <p:nvPr>
            <p:custDataLst>
              <p:tags r:id="rId4"/>
            </p:custDataLst>
          </p:nvPr>
        </p:nvCxnSpPr>
        <p:spPr>
          <a:xfrm>
            <a:off x="332105" y="4948555"/>
            <a:ext cx="711136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5"/>
            </p:custDataLst>
          </p:nvPr>
        </p:nvSpPr>
        <p:spPr>
          <a:xfrm>
            <a:off x="332105" y="5156835"/>
            <a:ext cx="7112000" cy="953135"/>
          </a:xfrm>
          <a:prstGeom prst="rect">
            <a:avLst/>
          </a:prstGeom>
          <a:noFill/>
        </p:spPr>
        <p:txBody>
          <a:bodyPr wrap="square" rtlCol="0">
            <a:spAutoFit/>
          </a:bodyPr>
          <a:lstStyle/>
          <a:p>
            <a:r>
              <a:rPr lang="zh-CN" altLang="en-US" sz="1400">
                <a:latin typeface="Times New Roman Regular" panose="02020603050405020304" charset="0"/>
                <a:ea typeface="楷体" charset="0"/>
                <a:cs typeface="Times New Roman Regular" panose="02020603050405020304" charset="0"/>
              </a:rPr>
              <a:t>图</a:t>
            </a:r>
            <a:r>
              <a:rPr lang="en-US" altLang="zh-CN" sz="1400">
                <a:latin typeface="Times New Roman Regular" panose="02020603050405020304" charset="0"/>
                <a:ea typeface="楷体" charset="0"/>
                <a:cs typeface="Times New Roman Regular" panose="02020603050405020304" charset="0"/>
              </a:rPr>
              <a:t>2</a:t>
            </a:r>
            <a:r>
              <a:rPr lang="zh-CN" altLang="en-US" sz="1400">
                <a:latin typeface="Times New Roman Regular" panose="02020603050405020304" charset="0"/>
                <a:ea typeface="楷体" charset="0"/>
                <a:cs typeface="Times New Roman Regular" panose="02020603050405020304" charset="0"/>
              </a:rPr>
              <a:t>：提出的通用到特定蒸馏 (G2SD) 的示意图。[M] 表示掩码标记。在通用蒸馏阶段（左）中，蒙版图像被转换为补丁，并馈送到教师和学生编码器进行特征提取。学生解码器的特征预测在可见补丁和预测补丁上都与老师的特征预测对齐。在特定蒸馏阶段（右）中，训练学生模型与在特定任务上微调的教师模型具有一致的预测。</a:t>
            </a:r>
            <a:endParaRPr lang="zh-CN" altLang="en-US" sz="1400">
              <a:latin typeface="Times New Roman Regular" panose="02020603050405020304" charset="0"/>
              <a:ea typeface="楷体" charset="0"/>
              <a:cs typeface="Times New Roman Regular" panose="02020603050405020304" charset="0"/>
            </a:endParaRPr>
          </a:p>
        </p:txBody>
      </p:sp>
      <p:sp>
        <p:nvSpPr>
          <p:cNvPr id="7" name="文本框 6"/>
          <p:cNvSpPr txBox="1"/>
          <p:nvPr/>
        </p:nvSpPr>
        <p:spPr>
          <a:xfrm>
            <a:off x="7940675" y="782320"/>
            <a:ext cx="4064000" cy="1476375"/>
          </a:xfrm>
          <a:prstGeom prst="rect">
            <a:avLst/>
          </a:prstGeom>
          <a:noFill/>
        </p:spPr>
        <p:txBody>
          <a:bodyPr wrap="square" rtlCol="0">
            <a:spAutoFit/>
          </a:bodyPr>
          <a:lstStyle/>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Generic Distillation</a:t>
            </a:r>
            <a:endParaRPr lang="en-US" altLang="zh-CN" b="1">
              <a:latin typeface="Times New Roman Bold" panose="02020603050405020304" charset="0"/>
              <a:ea typeface="宋体" charset="0"/>
              <a:cs typeface="Times New Roman Bold"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Teacher</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预训练的</a:t>
            </a:r>
            <a:r>
              <a:rPr lang="en-US" altLang="zh-CN">
                <a:latin typeface="Times New Roman Regular" panose="02020603050405020304" charset="0"/>
                <a:ea typeface="宋体" charset="0"/>
                <a:cs typeface="Times New Roman Regular" panose="02020603050405020304" charset="0"/>
              </a:rPr>
              <a:t>MAE</a:t>
            </a:r>
            <a:r>
              <a:rPr lang="zh-CN" altLang="en-US">
                <a:latin typeface="Times New Roman Regular" panose="02020603050405020304" charset="0"/>
                <a:ea typeface="宋体" charset="0"/>
                <a:cs typeface="Times New Roman Regular" panose="02020603050405020304" charset="0"/>
              </a:rPr>
              <a:t>编码和解码器；</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zh-CN" altLang="en-US">
                <a:latin typeface="Times New Roman Regular" panose="02020603050405020304" charset="0"/>
                <a:ea typeface="宋体" charset="0"/>
                <a:cs typeface="Times New Roman Regular" panose="02020603050405020304" charset="0"/>
              </a:rPr>
              <a:t>解码器中间层的隐藏特征用于指导</a:t>
            </a:r>
            <a:r>
              <a:rPr lang="en-US" altLang="zh-CN">
                <a:latin typeface="Times New Roman Regular" panose="02020603050405020304" charset="0"/>
                <a:ea typeface="宋体" charset="0"/>
                <a:cs typeface="Times New Roman Regular" panose="02020603050405020304" charset="0"/>
              </a:rPr>
              <a:t>Student</a:t>
            </a:r>
            <a:r>
              <a:rPr lang="zh-CN" altLang="en-US">
                <a:latin typeface="Times New Roman Regular" panose="02020603050405020304" charset="0"/>
                <a:ea typeface="宋体" charset="0"/>
                <a:cs typeface="Times New Roman Regular" panose="02020603050405020304" charset="0"/>
              </a:rPr>
              <a:t>模型训练；</a:t>
            </a:r>
            <a:endParaRPr lang="zh-CN" altLang="en-US">
              <a:latin typeface="Times New Roman Regular" panose="02020603050405020304" charset="0"/>
              <a:ea typeface="宋体" charset="0"/>
              <a:cs typeface="Times New Roman Regular" panose="02020603050405020304" charset="0"/>
            </a:endParaRPr>
          </a:p>
        </p:txBody>
      </p:sp>
      <p:sp>
        <p:nvSpPr>
          <p:cNvPr id="9" name="文本框 8"/>
          <p:cNvSpPr txBox="1"/>
          <p:nvPr>
            <p:custDataLst>
              <p:tags r:id="rId6"/>
            </p:custDataLst>
          </p:nvPr>
        </p:nvSpPr>
        <p:spPr>
          <a:xfrm>
            <a:off x="7940675" y="2547620"/>
            <a:ext cx="4064000" cy="1753235"/>
          </a:xfrm>
          <a:prstGeom prst="rect">
            <a:avLst/>
          </a:prstGeom>
          <a:noFill/>
        </p:spPr>
        <p:txBody>
          <a:bodyPr wrap="square" rtlCol="0">
            <a:spAutoFit/>
          </a:bodyPr>
          <a:lstStyle/>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Specific Distillation</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Student</a:t>
            </a:r>
            <a:r>
              <a:rPr lang="zh-CN" altLang="en-US">
                <a:latin typeface="Times New Roman Regular" panose="02020603050405020304" charset="0"/>
                <a:ea typeface="宋体" charset="0"/>
                <a:cs typeface="Times New Roman Regular" panose="02020603050405020304" charset="0"/>
              </a:rPr>
              <a:t>：</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en-US" altLang="zh-CN">
                <a:latin typeface="Times New Roman Regular" panose="02020603050405020304" charset="0"/>
                <a:ea typeface="宋体" charset="0"/>
                <a:cs typeface="Times New Roman Regular" panose="02020603050405020304" charset="0"/>
                <a:sym typeface="+mn-ea"/>
              </a:rPr>
              <a:t>backbone</a:t>
            </a:r>
            <a:r>
              <a:rPr lang="zh-CN" altLang="en-US">
                <a:latin typeface="Times New Roman Regular" panose="02020603050405020304" charset="0"/>
                <a:ea typeface="宋体" charset="0"/>
                <a:cs typeface="Times New Roman Regular" panose="02020603050405020304" charset="0"/>
                <a:sym typeface="+mn-ea"/>
              </a:rPr>
              <a:t>由之前的蒸馏阶段初始化，任务层随机初始化；</a:t>
            </a:r>
            <a:endParaRPr lang="zh-CN" altLang="en-US">
              <a:latin typeface="Times New Roman Regular" panose="02020603050405020304" charset="0"/>
              <a:ea typeface="宋体" charset="0"/>
              <a:cs typeface="Times New Roman Regular" panose="02020603050405020304" charset="0"/>
            </a:endParaRPr>
          </a:p>
          <a:p>
            <a:pPr marL="800100" lvl="1" indent="-342900">
              <a:buFont typeface="Arial" panose="020B0604020202090204" pitchFamily="34" charset="0"/>
              <a:buAutoNum type="arabicPeriod"/>
            </a:pPr>
            <a:r>
              <a:rPr lang="en-US" altLang="zh-CN">
                <a:latin typeface="Times New Roman Regular" panose="02020603050405020304" charset="0"/>
                <a:ea typeface="宋体" charset="0"/>
                <a:cs typeface="Times New Roman Regular" panose="02020603050405020304" charset="0"/>
                <a:sym typeface="+mn-ea"/>
              </a:rPr>
              <a:t>Student</a:t>
            </a:r>
            <a:r>
              <a:rPr lang="zh-CN" altLang="en-US">
                <a:latin typeface="Times New Roman Regular" panose="02020603050405020304" charset="0"/>
                <a:ea typeface="宋体" charset="0"/>
                <a:cs typeface="Times New Roman Regular" panose="02020603050405020304" charset="0"/>
                <a:sym typeface="+mn-ea"/>
              </a:rPr>
              <a:t>的预测被限制为与</a:t>
            </a:r>
            <a:r>
              <a:rPr lang="en-US" altLang="zh-CN">
                <a:latin typeface="Times New Roman Regular" panose="02020603050405020304" charset="0"/>
                <a:ea typeface="宋体" charset="0"/>
                <a:cs typeface="Times New Roman Regular" panose="02020603050405020304" charset="0"/>
                <a:sym typeface="+mn-ea"/>
              </a:rPr>
              <a:t>Teacher</a:t>
            </a:r>
            <a:r>
              <a:rPr lang="zh-CN" altLang="en-US">
                <a:latin typeface="Times New Roman Regular" panose="02020603050405020304" charset="0"/>
                <a:ea typeface="宋体" charset="0"/>
                <a:cs typeface="Times New Roman Regular" panose="02020603050405020304" charset="0"/>
                <a:sym typeface="+mn-ea"/>
              </a:rPr>
              <a:t>和</a:t>
            </a:r>
            <a:r>
              <a:rPr lang="en-US" altLang="zh-CN">
                <a:latin typeface="Times New Roman Regular" panose="02020603050405020304" charset="0"/>
                <a:ea typeface="宋体" charset="0"/>
                <a:cs typeface="Times New Roman Regular" panose="02020603050405020304" charset="0"/>
                <a:sym typeface="+mn-ea"/>
              </a:rPr>
              <a:t>GT</a:t>
            </a:r>
            <a:r>
              <a:rPr lang="zh-CN" altLang="en-US">
                <a:latin typeface="Times New Roman Regular" panose="02020603050405020304" charset="0"/>
                <a:ea typeface="宋体" charset="0"/>
                <a:cs typeface="Times New Roman Regular" panose="02020603050405020304" charset="0"/>
                <a:sym typeface="+mn-ea"/>
              </a:rPr>
              <a:t>的预测一致；</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2" name="图片 1"/>
          <p:cNvPicPr>
            <a:picLocks noChangeAspect="1"/>
          </p:cNvPicPr>
          <p:nvPr>
            <p:custDataLst>
              <p:tags r:id="rId2"/>
            </p:custDataLst>
          </p:nvPr>
        </p:nvPicPr>
        <p:blipFill>
          <a:blip r:embed="rId3"/>
          <a:stretch>
            <a:fillRect/>
          </a:stretch>
        </p:blipFill>
        <p:spPr>
          <a:xfrm>
            <a:off x="332105" y="785495"/>
            <a:ext cx="7414895" cy="3954780"/>
          </a:xfrm>
          <a:prstGeom prst="rect">
            <a:avLst/>
          </a:prstGeom>
        </p:spPr>
      </p:pic>
      <p:cxnSp>
        <p:nvCxnSpPr>
          <p:cNvPr id="11" name="直接连接符 10"/>
          <p:cNvCxnSpPr/>
          <p:nvPr>
            <p:custDataLst>
              <p:tags r:id="rId4"/>
            </p:custDataLst>
          </p:nvPr>
        </p:nvCxnSpPr>
        <p:spPr>
          <a:xfrm>
            <a:off x="332105" y="4948555"/>
            <a:ext cx="711136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5"/>
            </p:custDataLst>
          </p:nvPr>
        </p:nvSpPr>
        <p:spPr>
          <a:xfrm>
            <a:off x="332105" y="5156835"/>
            <a:ext cx="7112000" cy="953135"/>
          </a:xfrm>
          <a:prstGeom prst="rect">
            <a:avLst/>
          </a:prstGeom>
          <a:noFill/>
        </p:spPr>
        <p:txBody>
          <a:bodyPr wrap="square" rtlCol="0">
            <a:spAutoFit/>
          </a:bodyPr>
          <a:lstStyle/>
          <a:p>
            <a:r>
              <a:rPr lang="zh-CN" altLang="en-US" sz="1400">
                <a:latin typeface="Times New Roman Regular" panose="02020603050405020304" charset="0"/>
                <a:ea typeface="楷体" charset="0"/>
                <a:cs typeface="Times New Roman Regular" panose="02020603050405020304" charset="0"/>
              </a:rPr>
              <a:t>图</a:t>
            </a:r>
            <a:r>
              <a:rPr lang="en-US" altLang="zh-CN" sz="1400">
                <a:latin typeface="Times New Roman Regular" panose="02020603050405020304" charset="0"/>
                <a:ea typeface="楷体" charset="0"/>
                <a:cs typeface="Times New Roman Regular" panose="02020603050405020304" charset="0"/>
              </a:rPr>
              <a:t>2</a:t>
            </a:r>
            <a:r>
              <a:rPr lang="zh-CN" altLang="en-US" sz="1400">
                <a:latin typeface="Times New Roman Regular" panose="02020603050405020304" charset="0"/>
                <a:ea typeface="楷体" charset="0"/>
                <a:cs typeface="Times New Roman Regular" panose="02020603050405020304" charset="0"/>
              </a:rPr>
              <a:t>：提出的通用到特定蒸馏 (G2SD) 的示意图。[M] 表示掩码标记。在通用蒸馏阶段（左）中，蒙版图像被转换为补丁，并馈送到教师和学生编码器进行特征提取。学生解码器的特征预测在可见补丁和预测补丁上都与老师的特征预测对齐。在特定蒸馏阶段（右）中，训练学生模型与在特定任务上微调的教师模型具有一致的预测。</a:t>
            </a:r>
            <a:endParaRPr lang="zh-CN" altLang="en-US" sz="1400">
              <a:latin typeface="Times New Roman Regular" panose="02020603050405020304" charset="0"/>
              <a:ea typeface="楷体" charset="0"/>
              <a:cs typeface="Times New Roman Regular" panose="02020603050405020304" charset="0"/>
            </a:endParaRPr>
          </a:p>
        </p:txBody>
      </p:sp>
      <p:sp>
        <p:nvSpPr>
          <p:cNvPr id="7" name="文本框 6"/>
          <p:cNvSpPr txBox="1"/>
          <p:nvPr>
            <p:custDataLst>
              <p:tags r:id="rId6"/>
            </p:custDataLst>
          </p:nvPr>
        </p:nvSpPr>
        <p:spPr>
          <a:xfrm>
            <a:off x="7747000" y="782320"/>
            <a:ext cx="4305300" cy="2584450"/>
          </a:xfrm>
          <a:prstGeom prst="rect">
            <a:avLst/>
          </a:prstGeom>
          <a:noFill/>
        </p:spPr>
        <p:txBody>
          <a:bodyPr wrap="square" rtlCol="0">
            <a:spAutoFit/>
          </a:bodyPr>
          <a:lstStyle/>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Generic Distillation</a:t>
            </a:r>
            <a:r>
              <a:rPr lang="zh-CN" altLang="en-US" b="1">
                <a:latin typeface="Times New Roman Bold" panose="02020603050405020304" charset="0"/>
                <a:ea typeface="宋体" charset="0"/>
                <a:cs typeface="Times New Roman Bold" panose="02020603050405020304" charset="0"/>
              </a:rPr>
              <a:t>：Task-agnostic knowledge Transfer</a:t>
            </a:r>
            <a:endParaRPr lang="zh-CN" altLang="en-US" b="1">
              <a:latin typeface="Times New Roman Bold" panose="02020603050405020304" charset="0"/>
              <a:ea typeface="宋体" charset="0"/>
              <a:cs typeface="Times New Roman Bold" panose="02020603050405020304" charset="0"/>
            </a:endParaRPr>
          </a:p>
          <a:p>
            <a:pPr marL="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sym typeface="+mn-ea"/>
              </a:rPr>
              <a:t>Teacher-Decoder</a:t>
            </a:r>
            <a:r>
              <a:rPr lang="zh-CN" altLang="en-US">
                <a:latin typeface="Times New Roman Regular" panose="02020603050405020304" charset="0"/>
                <a:ea typeface="宋体" charset="0"/>
                <a:cs typeface="Times New Roman Regular" panose="02020603050405020304" charset="0"/>
                <a:sym typeface="+mn-ea"/>
              </a:rPr>
              <a:t>第</a:t>
            </a:r>
            <a:r>
              <a:rPr lang="en-US" altLang="zh-CN">
                <a:latin typeface="Times New Roman Regular" panose="02020603050405020304" charset="0"/>
                <a:ea typeface="宋体" charset="0"/>
                <a:cs typeface="Times New Roman Regular" panose="02020603050405020304" charset="0"/>
                <a:sym typeface="+mn-ea"/>
              </a:rPr>
              <a:t>i</a:t>
            </a:r>
            <a:r>
              <a:rPr lang="zh-CN" altLang="en-US">
                <a:latin typeface="Times New Roman Regular" panose="02020603050405020304" charset="0"/>
                <a:ea typeface="宋体" charset="0"/>
                <a:cs typeface="Times New Roman Regular" panose="02020603050405020304" charset="0"/>
                <a:sym typeface="+mn-ea"/>
              </a:rPr>
              <a:t>层输出的特征被送到学生</a:t>
            </a:r>
            <a:r>
              <a:rPr lang="en-US" altLang="zh-CN">
                <a:latin typeface="Times New Roman Regular" panose="02020603050405020304" charset="0"/>
                <a:ea typeface="宋体" charset="0"/>
                <a:cs typeface="Times New Roman Regular" panose="02020603050405020304" charset="0"/>
                <a:sym typeface="+mn-ea"/>
              </a:rPr>
              <a:t>Decoder</a:t>
            </a:r>
            <a:r>
              <a:rPr lang="zh-CN" altLang="en-US">
                <a:latin typeface="Times New Roman Regular" panose="02020603050405020304" charset="0"/>
                <a:ea typeface="宋体" charset="0"/>
                <a:cs typeface="Times New Roman Regular" panose="02020603050405020304" charset="0"/>
                <a:sym typeface="+mn-ea"/>
              </a:rPr>
              <a:t>输出的向量</a:t>
            </a:r>
            <a:endParaRPr lang="zh-CN" altLang="en-US">
              <a:latin typeface="Times New Roman Regular" panose="02020603050405020304" charset="0"/>
              <a:ea typeface="宋体" charset="0"/>
              <a:cs typeface="Times New Roman Regular" panose="02020603050405020304" charset="0"/>
              <a:sym typeface="+mn-ea"/>
            </a:endParaRPr>
          </a:p>
          <a:p>
            <a:pPr marL="0" lvl="1"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sym typeface="+mn-ea"/>
            </a:endParaRPr>
          </a:p>
          <a:p>
            <a:pPr marL="0" lvl="1"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sym typeface="+mn-ea"/>
            </a:endParaRPr>
          </a:p>
          <a:p>
            <a:pPr marL="0" lvl="1" indent="-285750">
              <a:buFont typeface="Arial" panose="020B0604020202090204" pitchFamily="34" charset="0"/>
              <a:buChar char="•"/>
            </a:pPr>
            <a:endParaRPr lang="en-US" altLang="zh-CN">
              <a:latin typeface="Times New Roman Regular" panose="02020603050405020304" charset="0"/>
              <a:ea typeface="宋体" charset="0"/>
              <a:cs typeface="Times New Roman Regular" panose="02020603050405020304" charset="0"/>
              <a:sym typeface="+mn-ea"/>
            </a:endParaRPr>
          </a:p>
          <a:p>
            <a:pPr marL="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sym typeface="+mn-ea"/>
              </a:rPr>
              <a:t>优化所有tokens的</a:t>
            </a:r>
            <a:r>
              <a:rPr lang="en-US" altLang="zh-CN" i="1">
                <a:latin typeface="Times New Roman Italic" panose="02020603050405020304" charset="0"/>
                <a:ea typeface="宋体" charset="0"/>
                <a:cs typeface="Times New Roman Italic" panose="02020603050405020304" charset="0"/>
                <a:sym typeface="+mn-ea"/>
              </a:rPr>
              <a:t>L</a:t>
            </a:r>
            <a:r>
              <a:rPr lang="en-US" altLang="zh-CN" baseline="-25000">
                <a:latin typeface="Times New Roman Regular" panose="02020603050405020304" charset="0"/>
                <a:ea typeface="宋体" charset="0"/>
                <a:cs typeface="Times New Roman Regular" panose="02020603050405020304" charset="0"/>
                <a:sym typeface="+mn-ea"/>
              </a:rPr>
              <a:t>GD</a:t>
            </a:r>
            <a:r>
              <a:rPr lang="en-US" altLang="zh-CN">
                <a:latin typeface="Times New Roman Regular" panose="02020603050405020304" charset="0"/>
                <a:ea typeface="宋体" charset="0"/>
                <a:cs typeface="Times New Roman Regular" panose="02020603050405020304" charset="0"/>
                <a:sym typeface="+mn-ea"/>
              </a:rPr>
              <a:t>传输task-agnostic知识</a:t>
            </a:r>
            <a:endParaRPr lang="en-US" altLang="zh-CN">
              <a:latin typeface="Times New Roman Regular" panose="02020603050405020304" charset="0"/>
              <a:ea typeface="宋体" charset="0"/>
              <a:cs typeface="Times New Roman Regular" panose="02020603050405020304" charset="0"/>
              <a:sym typeface="+mn-ea"/>
            </a:endParaRPr>
          </a:p>
        </p:txBody>
      </p:sp>
      <p:sp>
        <p:nvSpPr>
          <p:cNvPr id="9" name="文本框 8"/>
          <p:cNvSpPr txBox="1"/>
          <p:nvPr>
            <p:custDataLst>
              <p:tags r:id="rId7"/>
            </p:custDataLst>
          </p:nvPr>
        </p:nvSpPr>
        <p:spPr>
          <a:xfrm>
            <a:off x="7911465" y="3851275"/>
            <a:ext cx="4064000" cy="1198880"/>
          </a:xfrm>
          <a:prstGeom prst="rect">
            <a:avLst/>
          </a:prstGeom>
          <a:noFill/>
        </p:spPr>
        <p:txBody>
          <a:bodyPr wrap="square" rtlCol="0">
            <a:spAutoFit/>
          </a:bodyPr>
          <a:lstStyle/>
          <a:p>
            <a:pPr marL="285750" indent="-285750">
              <a:buFont typeface="Arial" panose="020B0604020202090204" pitchFamily="34" charset="0"/>
              <a:buChar char="•"/>
            </a:pPr>
            <a:r>
              <a:rPr lang="en-US" altLang="zh-CN" b="1">
                <a:latin typeface="Times New Roman Bold" panose="02020603050405020304" charset="0"/>
                <a:ea typeface="宋体" charset="0"/>
                <a:cs typeface="Times New Roman Bold" panose="02020603050405020304" charset="0"/>
              </a:rPr>
              <a:t>Specific Distillation</a:t>
            </a:r>
            <a:r>
              <a:rPr lang="zh-CN" altLang="en-US" b="1">
                <a:latin typeface="Times New Roman Bold" panose="02020603050405020304" charset="0"/>
                <a:ea typeface="宋体" charset="0"/>
                <a:cs typeface="Times New Roman Bold" panose="02020603050405020304" charset="0"/>
              </a:rPr>
              <a:t>：Task-specific Representation Configuration</a:t>
            </a:r>
            <a:endParaRPr lang="zh-CN" altLang="en-US" b="1">
              <a:latin typeface="Times New Roman Bold" panose="02020603050405020304" charset="0"/>
              <a:ea typeface="宋体" charset="0"/>
              <a:cs typeface="Times New Roman Bold" panose="02020603050405020304" charset="0"/>
            </a:endParaRPr>
          </a:p>
          <a:p>
            <a:pPr marL="742950" lvl="1" indent="-285750">
              <a:buFont typeface="Arial" panose="020B0604020202090204" pitchFamily="34" charset="0"/>
              <a:buChar char="•"/>
            </a:pPr>
            <a:r>
              <a:rPr lang="en-US" altLang="zh-CN" i="1">
                <a:latin typeface="Times New Roman Italic" panose="02020603050405020304" charset="0"/>
                <a:ea typeface="宋体" charset="0"/>
                <a:cs typeface="Times New Roman Italic" panose="02020603050405020304" charset="0"/>
              </a:rPr>
              <a:t>L</a:t>
            </a:r>
            <a:r>
              <a:rPr lang="en-US" altLang="zh-CN" baseline="-25000">
                <a:latin typeface="Times New Roman Regular" panose="02020603050405020304" charset="0"/>
                <a:ea typeface="宋体" charset="0"/>
                <a:cs typeface="Times New Roman Regular" panose="02020603050405020304" charset="0"/>
              </a:rPr>
              <a:t>SD</a:t>
            </a:r>
            <a:r>
              <a:rPr lang="zh-CN" altLang="en-US">
                <a:latin typeface="Times New Roman Regular" panose="02020603050405020304" charset="0"/>
                <a:ea typeface="宋体" charset="0"/>
                <a:cs typeface="Times New Roman Regular" panose="02020603050405020304" charset="0"/>
              </a:rPr>
              <a:t>由任务相关的</a:t>
            </a:r>
            <a:r>
              <a:rPr lang="en-US" altLang="zh-CN">
                <a:latin typeface="Times New Roman Regular" panose="02020603050405020304" charset="0"/>
                <a:ea typeface="宋体" charset="0"/>
                <a:cs typeface="Times New Roman Regular" panose="02020603050405020304" charset="0"/>
              </a:rPr>
              <a:t>loss</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specific distillation</a:t>
            </a:r>
            <a:r>
              <a:rPr lang="zh-CN" altLang="en-US">
                <a:latin typeface="Times New Roman Regular" panose="02020603050405020304" charset="0"/>
                <a:ea typeface="宋体" charset="0"/>
                <a:cs typeface="Times New Roman Regular" panose="02020603050405020304" charset="0"/>
              </a:rPr>
              <a:t>期间产生的</a:t>
            </a:r>
            <a:r>
              <a:rPr lang="en-US" altLang="zh-CN">
                <a:latin typeface="Times New Roman Regular" panose="02020603050405020304" charset="0"/>
                <a:ea typeface="宋体" charset="0"/>
                <a:cs typeface="Times New Roman Regular" panose="02020603050405020304" charset="0"/>
              </a:rPr>
              <a:t>loss</a:t>
            </a:r>
            <a:r>
              <a:rPr lang="zh-CN" altLang="en-US">
                <a:latin typeface="Times New Roman Regular" panose="02020603050405020304" charset="0"/>
                <a:ea typeface="宋体" charset="0"/>
                <a:cs typeface="Times New Roman Regular" panose="02020603050405020304" charset="0"/>
              </a:rPr>
              <a:t>联合</a:t>
            </a:r>
            <a:endParaRPr lang="zh-CN" altLang="en-US">
              <a:latin typeface="Times New Roman Regular" panose="02020603050405020304" charset="0"/>
              <a:ea typeface="宋体" charset="0"/>
              <a:cs typeface="Times New Roman Regular" panose="02020603050405020304" charset="0"/>
            </a:endParaRPr>
          </a:p>
        </p:txBody>
      </p:sp>
      <p:pic>
        <p:nvPicPr>
          <p:cNvPr id="6" name="图片 5"/>
          <p:cNvPicPr>
            <a:picLocks noChangeAspect="1"/>
          </p:cNvPicPr>
          <p:nvPr>
            <p:custDataLst>
              <p:tags r:id="rId8"/>
            </p:custDataLst>
          </p:nvPr>
        </p:nvPicPr>
        <p:blipFill>
          <a:blip r:embed="rId9"/>
          <a:stretch>
            <a:fillRect/>
          </a:stretch>
        </p:blipFill>
        <p:spPr>
          <a:xfrm>
            <a:off x="7747000" y="1981200"/>
            <a:ext cx="4228465" cy="741680"/>
          </a:xfrm>
          <a:prstGeom prst="rect">
            <a:avLst/>
          </a:prstGeom>
        </p:spPr>
      </p:pic>
      <p:pic>
        <p:nvPicPr>
          <p:cNvPr id="8" name="图片 7"/>
          <p:cNvPicPr>
            <a:picLocks noChangeAspect="1"/>
          </p:cNvPicPr>
          <p:nvPr>
            <p:custDataLst>
              <p:tags r:id="rId10"/>
            </p:custDataLst>
          </p:nvPr>
        </p:nvPicPr>
        <p:blipFill>
          <a:blip r:embed="rId11"/>
          <a:stretch>
            <a:fillRect/>
          </a:stretch>
        </p:blipFill>
        <p:spPr>
          <a:xfrm>
            <a:off x="7911465" y="5107305"/>
            <a:ext cx="4191000" cy="4718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endParaRPr lang="en-US" altLang="zh-CN" b="0" dirty="0">
              <a:latin typeface="Times New Roman Regular" panose="02020603050405020304" charset="0"/>
              <a:ea typeface="宋体" charset="0"/>
              <a:cs typeface="Times New Roman Regular" panose="02020603050405020304" charset="0"/>
            </a:endParaRPr>
          </a:p>
        </p:txBody>
      </p:sp>
      <p:pic>
        <p:nvPicPr>
          <p:cNvPr id="2" name="图片 1"/>
          <p:cNvPicPr>
            <a:picLocks noChangeAspect="1"/>
          </p:cNvPicPr>
          <p:nvPr>
            <p:custDataLst>
              <p:tags r:id="rId2"/>
            </p:custDataLst>
          </p:nvPr>
        </p:nvPicPr>
        <p:blipFill>
          <a:blip r:embed="rId3"/>
          <a:stretch>
            <a:fillRect/>
          </a:stretch>
        </p:blipFill>
        <p:spPr>
          <a:xfrm>
            <a:off x="332105" y="785495"/>
            <a:ext cx="7414895" cy="3954780"/>
          </a:xfrm>
          <a:prstGeom prst="rect">
            <a:avLst/>
          </a:prstGeom>
        </p:spPr>
      </p:pic>
      <p:cxnSp>
        <p:nvCxnSpPr>
          <p:cNvPr id="11" name="直接连接符 10"/>
          <p:cNvCxnSpPr/>
          <p:nvPr>
            <p:custDataLst>
              <p:tags r:id="rId4"/>
            </p:custDataLst>
          </p:nvPr>
        </p:nvCxnSpPr>
        <p:spPr>
          <a:xfrm>
            <a:off x="332105" y="4948555"/>
            <a:ext cx="711136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5"/>
            </p:custDataLst>
          </p:nvPr>
        </p:nvSpPr>
        <p:spPr>
          <a:xfrm>
            <a:off x="332105" y="5156835"/>
            <a:ext cx="7112000" cy="953135"/>
          </a:xfrm>
          <a:prstGeom prst="rect">
            <a:avLst/>
          </a:prstGeom>
          <a:noFill/>
        </p:spPr>
        <p:txBody>
          <a:bodyPr wrap="square" rtlCol="0">
            <a:spAutoFit/>
          </a:bodyPr>
          <a:lstStyle/>
          <a:p>
            <a:r>
              <a:rPr lang="zh-CN" altLang="en-US" sz="1400">
                <a:latin typeface="Times New Roman Regular" panose="02020603050405020304" charset="0"/>
                <a:ea typeface="楷体" charset="0"/>
                <a:cs typeface="Times New Roman Regular" panose="02020603050405020304" charset="0"/>
              </a:rPr>
              <a:t>图</a:t>
            </a:r>
            <a:r>
              <a:rPr lang="en-US" altLang="zh-CN" sz="1400">
                <a:latin typeface="Times New Roman Regular" panose="02020603050405020304" charset="0"/>
                <a:ea typeface="楷体" charset="0"/>
                <a:cs typeface="Times New Roman Regular" panose="02020603050405020304" charset="0"/>
              </a:rPr>
              <a:t>2</a:t>
            </a:r>
            <a:r>
              <a:rPr lang="zh-CN" altLang="en-US" sz="1400">
                <a:latin typeface="Times New Roman Regular" panose="02020603050405020304" charset="0"/>
                <a:ea typeface="楷体" charset="0"/>
                <a:cs typeface="Times New Roman Regular" panose="02020603050405020304" charset="0"/>
              </a:rPr>
              <a:t>：提出的通用到特定蒸馏 (G2SD) 的示意图。[M] 表示掩码标记。在通用蒸馏阶段（左）中，蒙版图像被转换为补丁，并馈送到教师和学生编码器进行特征提取。学生解码器的特征预测在可见补丁和预测补丁上都与老师的特征预测对齐。在特定蒸馏阶段（右）中，训练学生模型与在特定任务上微调的教师模型具有一致的预测。</a:t>
            </a:r>
            <a:endParaRPr lang="zh-CN" altLang="en-US" sz="1400">
              <a:latin typeface="Times New Roman Regular" panose="02020603050405020304" charset="0"/>
              <a:ea typeface="楷体" charset="0"/>
              <a:cs typeface="Times New Roman Regular" panose="02020603050405020304" charset="0"/>
            </a:endParaRPr>
          </a:p>
        </p:txBody>
      </p:sp>
      <p:pic>
        <p:nvPicPr>
          <p:cNvPr id="5" name="图片 4"/>
          <p:cNvPicPr>
            <a:picLocks noChangeAspect="1"/>
          </p:cNvPicPr>
          <p:nvPr>
            <p:custDataLst>
              <p:tags r:id="rId6"/>
            </p:custDataLst>
          </p:nvPr>
        </p:nvPicPr>
        <p:blipFill>
          <a:blip r:embed="rId7"/>
          <a:stretch>
            <a:fillRect/>
          </a:stretch>
        </p:blipFill>
        <p:spPr>
          <a:xfrm>
            <a:off x="8081010" y="2303145"/>
            <a:ext cx="3478530" cy="701675"/>
          </a:xfrm>
          <a:prstGeom prst="rect">
            <a:avLst/>
          </a:prstGeom>
        </p:spPr>
      </p:pic>
      <p:pic>
        <p:nvPicPr>
          <p:cNvPr id="10" name="图片 9"/>
          <p:cNvPicPr>
            <a:picLocks noChangeAspect="1"/>
          </p:cNvPicPr>
          <p:nvPr>
            <p:custDataLst>
              <p:tags r:id="rId8"/>
            </p:custDataLst>
          </p:nvPr>
        </p:nvPicPr>
        <p:blipFill>
          <a:blip r:embed="rId9"/>
          <a:stretch>
            <a:fillRect/>
          </a:stretch>
        </p:blipFill>
        <p:spPr>
          <a:xfrm>
            <a:off x="7875270" y="3567430"/>
            <a:ext cx="4069715" cy="997585"/>
          </a:xfrm>
          <a:prstGeom prst="rect">
            <a:avLst/>
          </a:prstGeom>
        </p:spPr>
      </p:pic>
      <p:sp>
        <p:nvSpPr>
          <p:cNvPr id="12" name="文本框 11"/>
          <p:cNvSpPr txBox="1"/>
          <p:nvPr/>
        </p:nvSpPr>
        <p:spPr>
          <a:xfrm>
            <a:off x="7987665" y="785495"/>
            <a:ext cx="4064000" cy="368300"/>
          </a:xfrm>
          <a:prstGeom prst="rect">
            <a:avLst/>
          </a:prstGeom>
          <a:noFill/>
        </p:spPr>
        <p:txBody>
          <a:bodyPr wrap="square" rtlCol="0">
            <a:spAutoFit/>
          </a:bodyPr>
          <a:lstStyle/>
          <a:p>
            <a:r>
              <a:rPr lang="zh-CN" altLang="en-US" b="1">
                <a:latin typeface="Times New Roman Regular" panose="02020603050405020304" charset="0"/>
                <a:ea typeface="宋体" charset="0"/>
                <a:cs typeface="Times New Roman Regular" panose="02020603050405020304" charset="0"/>
              </a:rPr>
              <a:t>引入“互信息”对</a:t>
            </a:r>
            <a:r>
              <a:rPr lang="en-US" altLang="zh-CN" b="1">
                <a:latin typeface="Times New Roman Bold" panose="02020603050405020304" charset="0"/>
                <a:ea typeface="宋体" charset="0"/>
                <a:cs typeface="Times New Roman Bold" panose="02020603050405020304" charset="0"/>
              </a:rPr>
              <a:t>G2SD</a:t>
            </a:r>
            <a:r>
              <a:rPr lang="zh-CN" altLang="en-US" b="1">
                <a:latin typeface="Times New Roman Regular" panose="02020603050405020304" charset="0"/>
                <a:ea typeface="宋体" charset="0"/>
                <a:cs typeface="Times New Roman Regular" panose="02020603050405020304" charset="0"/>
              </a:rPr>
              <a:t>进行评估</a:t>
            </a:r>
            <a:endParaRPr lang="zh-CN" altLang="en-US" b="1">
              <a:latin typeface="Times New Roman Regular" panose="02020603050405020304" charset="0"/>
              <a:ea typeface="宋体" charset="0"/>
              <a:cs typeface="Times New Roman Regular" panose="02020603050405020304" charset="0"/>
            </a:endParaRPr>
          </a:p>
        </p:txBody>
      </p:sp>
      <p:sp>
        <p:nvSpPr>
          <p:cNvPr id="15" name="文本框 14"/>
          <p:cNvSpPr txBox="1"/>
          <p:nvPr/>
        </p:nvSpPr>
        <p:spPr>
          <a:xfrm>
            <a:off x="7987665" y="1214120"/>
            <a:ext cx="4064000" cy="1198880"/>
          </a:xfrm>
          <a:prstGeom prst="rect">
            <a:avLst/>
          </a:prstGeom>
          <a:noFill/>
        </p:spPr>
        <p:txBody>
          <a:bodyPr wrap="square" rtlCol="0">
            <a:spAutoFit/>
          </a:bodyPr>
          <a:lstStyle/>
          <a:p>
            <a:r>
              <a:rPr lang="zh-CN" altLang="en-US">
                <a:latin typeface="Times New Roman Regular" panose="02020603050405020304" charset="0"/>
                <a:ea typeface="宋体" charset="0"/>
                <a:cs typeface="Times New Roman Regular" panose="02020603050405020304" charset="0"/>
              </a:rPr>
              <a:t>知识蒸馏通常可以解释为最大化</a:t>
            </a:r>
            <a:r>
              <a:rPr lang="en-US" altLang="zh-CN">
                <a:latin typeface="Times New Roman Regular" panose="02020603050405020304" charset="0"/>
                <a:ea typeface="宋体" charset="0"/>
                <a:cs typeface="Times New Roman Regular" panose="02020603050405020304" charset="0"/>
              </a:rPr>
              <a:t>teacher</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student</a:t>
            </a:r>
            <a:r>
              <a:rPr lang="zh-CN" altLang="en-US">
                <a:latin typeface="Times New Roman Regular" panose="02020603050405020304" charset="0"/>
                <a:ea typeface="宋体" charset="0"/>
                <a:cs typeface="Times New Roman Regular" panose="02020603050405020304" charset="0"/>
              </a:rPr>
              <a:t>互信息的过程。</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zh-CN" altLang="en-US">
                <a:latin typeface="Times New Roman Regular" panose="02020603050405020304" charset="0"/>
                <a:ea typeface="宋体" charset="0"/>
                <a:cs typeface="Times New Roman Regular" panose="02020603050405020304" charset="0"/>
              </a:rPr>
              <a:t>指定任务的单级蒸馏解释为：</a:t>
            </a:r>
            <a:endParaRPr lang="zh-CN" altLang="en-US">
              <a:latin typeface="Times New Roman Regular" panose="02020603050405020304" charset="0"/>
              <a:ea typeface="宋体" charset="0"/>
              <a:cs typeface="Times New Roman Regular" panose="02020603050405020304" charset="0"/>
            </a:endParaRPr>
          </a:p>
        </p:txBody>
      </p:sp>
      <p:sp>
        <p:nvSpPr>
          <p:cNvPr id="17" name="文本框 16"/>
          <p:cNvSpPr txBox="1"/>
          <p:nvPr>
            <p:custDataLst>
              <p:tags r:id="rId10"/>
            </p:custDataLst>
          </p:nvPr>
        </p:nvSpPr>
        <p:spPr>
          <a:xfrm>
            <a:off x="8081010" y="3114675"/>
            <a:ext cx="4064000" cy="2584450"/>
          </a:xfrm>
          <a:prstGeom prst="rect">
            <a:avLst/>
          </a:prstGeom>
          <a:noFill/>
        </p:spPr>
        <p:txBody>
          <a:bodyPr wrap="square" rtlCol="0">
            <a:spAutoFit/>
          </a:bodyPr>
          <a:lstStyle/>
          <a:p>
            <a:r>
              <a:rPr lang="en-US" altLang="zh-CN">
                <a:latin typeface="Times New Roman Regular" panose="02020603050405020304" charset="0"/>
                <a:ea typeface="宋体" charset="0"/>
                <a:cs typeface="Times New Roman Regular" panose="02020603050405020304" charset="0"/>
              </a:rPr>
              <a:t>G2SD</a:t>
            </a:r>
            <a:r>
              <a:rPr lang="zh-CN" altLang="en-US">
                <a:latin typeface="Times New Roman Regular" panose="02020603050405020304" charset="0"/>
                <a:ea typeface="宋体" charset="0"/>
                <a:cs typeface="Times New Roman Regular" panose="02020603050405020304" charset="0"/>
              </a:rPr>
              <a:t>解释为：</a:t>
            </a:r>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endParaRPr lang="zh-CN" altLang="en-US">
              <a:latin typeface="Times New Roman Regular" panose="02020603050405020304" charset="0"/>
              <a:ea typeface="宋体" charset="0"/>
              <a:cs typeface="Times New Roman Regular" panose="02020603050405020304" charset="0"/>
            </a:endParaRPr>
          </a:p>
          <a:p>
            <a:r>
              <a:rPr lang="en-US" altLang="zh-CN">
                <a:latin typeface="Times New Roman Regular" panose="02020603050405020304" charset="0"/>
                <a:ea typeface="宋体" charset="0"/>
                <a:cs typeface="Times New Roman Regular" panose="02020603050405020304" charset="0"/>
              </a:rPr>
              <a:t>G2SD</a:t>
            </a:r>
            <a:r>
              <a:rPr lang="zh-CN" altLang="en-US">
                <a:latin typeface="Times New Roman Regular" panose="02020603050405020304" charset="0"/>
                <a:ea typeface="宋体" charset="0"/>
                <a:cs typeface="Times New Roman Regular" panose="02020603050405020304" charset="0"/>
              </a:rPr>
              <a:t>式的互信息比</a:t>
            </a:r>
            <a:r>
              <a:rPr lang="en-US" altLang="zh-CN">
                <a:latin typeface="Times New Roman Regular" panose="02020603050405020304" charset="0"/>
                <a:ea typeface="宋体" charset="0"/>
                <a:cs typeface="Times New Roman Regular" panose="02020603050405020304" charset="0"/>
              </a:rPr>
              <a:t>single-stage task-specific</a:t>
            </a:r>
            <a:r>
              <a:rPr lang="zh-CN" altLang="en-US">
                <a:latin typeface="Times New Roman Regular" panose="02020603050405020304" charset="0"/>
                <a:ea typeface="宋体" charset="0"/>
                <a:cs typeface="Times New Roman Regular" panose="02020603050405020304" charset="0"/>
              </a:rPr>
              <a:t>的大，这意味着 G2SD 传递了更多的信息。</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Method(Appendix)</a:t>
            </a:r>
            <a:endParaRPr lang="zh-CN" altLang="en-US" b="0" dirty="0">
              <a:latin typeface="Times New Roman Regular" panose="02020603050405020304" charset="0"/>
              <a:ea typeface="宋体" charset="0"/>
              <a:cs typeface="Times New Roman Regular" panose="02020603050405020304" charset="0"/>
            </a:endParaRPr>
          </a:p>
        </p:txBody>
      </p:sp>
      <p:pic>
        <p:nvPicPr>
          <p:cNvPr id="10" name="图片 9"/>
          <p:cNvPicPr>
            <a:picLocks noChangeAspect="1"/>
          </p:cNvPicPr>
          <p:nvPr>
            <p:custDataLst>
              <p:tags r:id="rId2"/>
            </p:custDataLst>
          </p:nvPr>
        </p:nvPicPr>
        <p:blipFill>
          <a:blip r:embed="rId3"/>
          <a:stretch>
            <a:fillRect/>
          </a:stretch>
        </p:blipFill>
        <p:spPr>
          <a:xfrm>
            <a:off x="485775" y="1507490"/>
            <a:ext cx="7134225" cy="3239135"/>
          </a:xfrm>
          <a:prstGeom prst="rect">
            <a:avLst/>
          </a:prstGeom>
        </p:spPr>
      </p:pic>
      <p:cxnSp>
        <p:nvCxnSpPr>
          <p:cNvPr id="12" name="直接连接符 11"/>
          <p:cNvCxnSpPr/>
          <p:nvPr>
            <p:custDataLst>
              <p:tags r:id="rId4"/>
            </p:custDataLst>
          </p:nvPr>
        </p:nvCxnSpPr>
        <p:spPr>
          <a:xfrm>
            <a:off x="485775" y="4914265"/>
            <a:ext cx="711136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85775" y="5051425"/>
            <a:ext cx="6096000" cy="953135"/>
          </a:xfrm>
          <a:prstGeom prst="rect">
            <a:avLst/>
          </a:prstGeom>
          <a:noFill/>
        </p:spPr>
        <p:txBody>
          <a:bodyPr wrap="square" rtlCol="0" anchor="t">
            <a:spAutoFit/>
          </a:bodyPr>
          <a:lstStyle/>
          <a:p>
            <a:r>
              <a:rPr lang="zh-CN" altLang="en-US" sz="1400">
                <a:latin typeface="Times New Roman Regular" panose="02020603050405020304" charset="0"/>
                <a:ea typeface="楷体" charset="0"/>
                <a:cs typeface="Times New Roman Regular" panose="02020603050405020304" charset="0"/>
              </a:rPr>
              <a:t>图：DMAE中蒸馏过程的图解。有两个关键的设计。首先，在MAE之后，我们只将可见的补丁作为输入，旨在重建被掩码的人。其次，通过对齐中间特征来实现知识蒸馏教师模式和学生模式。注意，灰色块表示删除的高层蒸馏过程中的教师模型</a:t>
            </a:r>
            <a:endParaRPr lang="zh-CN" altLang="en-US" sz="1400">
              <a:latin typeface="Times New Roman Regular" panose="02020603050405020304" charset="0"/>
              <a:ea typeface="楷体" charset="0"/>
              <a:cs typeface="Times New Roman Regular" panose="02020603050405020304" charset="0"/>
            </a:endParaRPr>
          </a:p>
        </p:txBody>
      </p:sp>
      <p:sp>
        <p:nvSpPr>
          <p:cNvPr id="14" name="文本框 13"/>
          <p:cNvSpPr txBox="1"/>
          <p:nvPr/>
        </p:nvSpPr>
        <p:spPr>
          <a:xfrm>
            <a:off x="7619365" y="1507490"/>
            <a:ext cx="4264025" cy="4246245"/>
          </a:xfrm>
          <a:prstGeom prst="rect">
            <a:avLst/>
          </a:prstGeom>
          <a:noFill/>
        </p:spPr>
        <p:txBody>
          <a:bodyPr wrap="square" rtlCol="0">
            <a:spAutoFit/>
          </a:bodyPr>
          <a:lstStyle/>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核心：研究从预训练模型，特别是</a:t>
            </a:r>
            <a:r>
              <a:rPr lang="en-US" altLang="zh-CN">
                <a:latin typeface="Times New Roman Regular" panose="02020603050405020304" charset="0"/>
                <a:ea typeface="宋体" charset="0"/>
                <a:cs typeface="Times New Roman Regular" panose="02020603050405020304" charset="0"/>
              </a:rPr>
              <a:t>Masked AutoEncoder</a:t>
            </a:r>
            <a:r>
              <a:rPr lang="zh-CN" altLang="en-US">
                <a:latin typeface="Times New Roman Regular" panose="02020603050405020304" charset="0"/>
                <a:ea typeface="宋体" charset="0"/>
                <a:cs typeface="Times New Roman Regular" panose="02020603050405020304" charset="0"/>
              </a:rPr>
              <a:t>中提取知识的潜力。</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方法：优化掩码输入上的像素重建损失外，还最小化了教师模型和学生模型的中间特征图之间的距离。</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具体实施：</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1</a:t>
            </a:r>
            <a:r>
              <a:rPr lang="zh-CN" altLang="en-US">
                <a:latin typeface="Times New Roman Regular" panose="02020603050405020304" charset="0"/>
                <a:ea typeface="宋体" charset="0"/>
                <a:cs typeface="Times New Roman Regular" panose="02020603050405020304" charset="0"/>
              </a:rPr>
              <a:t>）只使用了一小部分可见的补丁</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en-US" altLang="zh-CN">
                <a:latin typeface="Times New Roman Regular" panose="02020603050405020304" charset="0"/>
                <a:ea typeface="宋体" charset="0"/>
                <a:cs typeface="Times New Roman Regular" panose="02020603050405020304" charset="0"/>
              </a:rPr>
              <a:t>2</a:t>
            </a:r>
            <a:r>
              <a:rPr lang="zh-CN" altLang="en-US">
                <a:latin typeface="Times New Roman Regular" panose="02020603050405020304" charset="0"/>
                <a:ea typeface="宋体" charset="0"/>
                <a:cs typeface="Times New Roman Regular" panose="02020603050405020304" charset="0"/>
              </a:rPr>
              <a:t>）教师模型只需要部分执行，通过前几个层对输入进行前向传播，以获得中间特征图。</a:t>
            </a:r>
            <a:endParaRPr lang="zh-CN" altLang="en-US">
              <a:latin typeface="Times New Roman Regular" panose="02020603050405020304" charset="0"/>
              <a:ea typeface="宋体" charset="0"/>
              <a:cs typeface="Times New Roman Regular" panose="02020603050405020304" charset="0"/>
            </a:endParaRPr>
          </a:p>
          <a:p>
            <a:pPr marL="285750" lvl="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与直接提取微调模型相比，提取预训练模型大大提高了下游性能。例如，通过将MAE预训练的ViT-L提取为ViT-B</a:t>
            </a:r>
            <a:endParaRPr lang="zh-CN" altLang="en-US">
              <a:latin typeface="Times New Roman Regular" panose="02020603050405020304" charset="0"/>
              <a:ea typeface="宋体" charset="0"/>
              <a:cs typeface="Times New Roman Regular" panose="02020603050405020304" charset="0"/>
            </a:endParaRPr>
          </a:p>
        </p:txBody>
      </p:sp>
      <p:sp>
        <p:nvSpPr>
          <p:cNvPr id="15" name="文本框 14"/>
          <p:cNvSpPr txBox="1"/>
          <p:nvPr/>
        </p:nvSpPr>
        <p:spPr>
          <a:xfrm>
            <a:off x="642620" y="721995"/>
            <a:ext cx="9262110" cy="368300"/>
          </a:xfrm>
          <a:prstGeom prst="rect">
            <a:avLst/>
          </a:prstGeom>
          <a:noFill/>
        </p:spPr>
        <p:txBody>
          <a:bodyPr wrap="square" rtlCol="0" anchor="t">
            <a:spAutoFit/>
          </a:bodyPr>
          <a:lstStyle/>
          <a:p>
            <a:r>
              <a:rPr lang="zh-CN" altLang="en-US">
                <a:latin typeface="Times New Roman Bold" panose="02020603050405020304" charset="0"/>
                <a:ea typeface="宋体" charset="0"/>
                <a:cs typeface="Times New Roman Bold" panose="02020603050405020304" charset="0"/>
              </a:rPr>
              <a:t>Masked Autoencoders Enable Efficient</a:t>
            </a:r>
            <a:r>
              <a:rPr lang="en-US" altLang="zh-CN">
                <a:latin typeface="Times New Roman Bold" panose="02020603050405020304" charset="0"/>
                <a:ea typeface="宋体" charset="0"/>
                <a:cs typeface="Times New Roman Bold" panose="02020603050405020304" charset="0"/>
              </a:rPr>
              <a:t> </a:t>
            </a:r>
            <a:r>
              <a:rPr lang="zh-CN" altLang="en-US">
                <a:latin typeface="Times New Roman Bold" panose="02020603050405020304" charset="0"/>
                <a:ea typeface="宋体" charset="0"/>
                <a:cs typeface="Times New Roman Bold" panose="02020603050405020304" charset="0"/>
              </a:rPr>
              <a:t>Knowledge Distillers</a:t>
            </a:r>
            <a:r>
              <a:rPr lang="en-US" altLang="zh-CN">
                <a:latin typeface="Times New Roman Bold" panose="02020603050405020304" charset="0"/>
                <a:ea typeface="宋体" charset="0"/>
                <a:cs typeface="Times New Roman Bold" panose="02020603050405020304" charset="0"/>
              </a:rPr>
              <a:t> </a:t>
            </a:r>
            <a:r>
              <a:rPr lang="zh-CN" altLang="en-US">
                <a:latin typeface="Times New Roman Bold" panose="02020603050405020304" charset="0"/>
                <a:ea typeface="宋体" charset="0"/>
                <a:cs typeface="Times New Roman Bold" panose="02020603050405020304" charset="0"/>
              </a:rPr>
              <a:t>（</a:t>
            </a:r>
            <a:r>
              <a:rPr lang="en-US" altLang="zh-CN">
                <a:latin typeface="Times New Roman Bold" panose="02020603050405020304" charset="0"/>
                <a:ea typeface="宋体" charset="0"/>
                <a:cs typeface="Times New Roman Bold" panose="02020603050405020304" charset="0"/>
              </a:rPr>
              <a:t>CVPR 2023</a:t>
            </a:r>
            <a:r>
              <a:rPr lang="zh-CN" altLang="en-US">
                <a:latin typeface="Times New Roman Bold" panose="02020603050405020304" charset="0"/>
                <a:ea typeface="宋体" charset="0"/>
                <a:cs typeface="Times New Roman Bold" panose="02020603050405020304" charset="0"/>
              </a:rPr>
              <a:t>）</a:t>
            </a:r>
            <a:endParaRPr lang="zh-CN" altLang="en-US">
              <a:latin typeface="Times New Roman Bold" panose="02020603050405020304" charset="0"/>
              <a:ea typeface="宋体" charset="0"/>
              <a:cs typeface="Times New Roman Bold" panose="020206030504050203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5"/>
          <p:cNvSpPr txBox="1">
            <a:spLocks noChangeArrowheads="1"/>
          </p:cNvSpPr>
          <p:nvPr>
            <p:custDataLst>
              <p:tags r:id="rId1"/>
            </p:custDataLst>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三、</a:t>
            </a:r>
            <a:r>
              <a:rPr lang="en-US" altLang="zh-CN" b="0" dirty="0">
                <a:latin typeface="Times New Roman Regular" panose="02020603050405020304" charset="0"/>
                <a:ea typeface="宋体" charset="0"/>
                <a:cs typeface="Times New Roman Regular" panose="02020603050405020304" charset="0"/>
              </a:rPr>
              <a:t>Method</a:t>
            </a:r>
            <a:r>
              <a:rPr lang="en-US" altLang="zh-CN" b="0" dirty="0">
                <a:latin typeface="Times New Roman Regular" panose="02020603050405020304" charset="0"/>
                <a:ea typeface="宋体" charset="0"/>
                <a:cs typeface="Times New Roman Regular" panose="02020603050405020304" charset="0"/>
                <a:sym typeface="+mn-ea"/>
              </a:rPr>
              <a:t>(Appendix)</a:t>
            </a:r>
            <a:endParaRPr lang="en-US" altLang="zh-CN" b="0" dirty="0">
              <a:latin typeface="Times New Roman Regular" panose="02020603050405020304" charset="0"/>
              <a:ea typeface="宋体" charset="0"/>
              <a:cs typeface="Times New Roman Regular" panose="02020603050405020304" charset="0"/>
            </a:endParaRPr>
          </a:p>
        </p:txBody>
      </p:sp>
      <p:cxnSp>
        <p:nvCxnSpPr>
          <p:cNvPr id="12" name="直接连接符 11"/>
          <p:cNvCxnSpPr/>
          <p:nvPr>
            <p:custDataLst>
              <p:tags r:id="rId2"/>
            </p:custDataLst>
          </p:nvPr>
        </p:nvCxnSpPr>
        <p:spPr>
          <a:xfrm>
            <a:off x="485775" y="4914265"/>
            <a:ext cx="711136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85775" y="5051425"/>
            <a:ext cx="6096000" cy="521970"/>
          </a:xfrm>
          <a:prstGeom prst="rect">
            <a:avLst/>
          </a:prstGeom>
          <a:noFill/>
        </p:spPr>
        <p:txBody>
          <a:bodyPr wrap="square" rtlCol="0" anchor="t">
            <a:spAutoFit/>
          </a:bodyPr>
          <a:lstStyle/>
          <a:p>
            <a:r>
              <a:rPr lang="zh-CN" altLang="en-US" sz="1400">
                <a:latin typeface="Times New Roman Regular" panose="02020603050405020304" charset="0"/>
                <a:ea typeface="楷体" charset="0"/>
                <a:cs typeface="Times New Roman Regular" panose="02020603050405020304" charset="0"/>
              </a:rPr>
              <a:t>图：全面研究了可能影响TinyMIM预训练的各种因素(以宝蓝色突出)，包括输入，蒸馏目标(特征或关系)和目标块。</a:t>
            </a:r>
            <a:endParaRPr lang="zh-CN" altLang="en-US" sz="1400">
              <a:latin typeface="Times New Roman Regular" panose="02020603050405020304" charset="0"/>
              <a:ea typeface="楷体" charset="0"/>
              <a:cs typeface="Times New Roman Regular" panose="02020603050405020304" charset="0"/>
            </a:endParaRPr>
          </a:p>
        </p:txBody>
      </p:sp>
      <p:sp>
        <p:nvSpPr>
          <p:cNvPr id="15" name="文本框 14"/>
          <p:cNvSpPr txBox="1"/>
          <p:nvPr/>
        </p:nvSpPr>
        <p:spPr>
          <a:xfrm>
            <a:off x="642620" y="721995"/>
            <a:ext cx="9262110" cy="368300"/>
          </a:xfrm>
          <a:prstGeom prst="rect">
            <a:avLst/>
          </a:prstGeom>
          <a:noFill/>
        </p:spPr>
        <p:txBody>
          <a:bodyPr wrap="square" rtlCol="0" anchor="t">
            <a:spAutoFit/>
          </a:bodyPr>
          <a:lstStyle/>
          <a:p>
            <a:r>
              <a:rPr>
                <a:latin typeface="Times New Roman Bold" panose="02020603050405020304" charset="0"/>
                <a:ea typeface="宋体" charset="0"/>
                <a:cs typeface="Times New Roman Bold" panose="02020603050405020304" charset="0"/>
              </a:rPr>
              <a:t>TinyMIM: An Empirical Study of Distilling MIM Pre-trained Models</a:t>
            </a:r>
            <a:r>
              <a:rPr lang="en-US" altLang="zh-CN">
                <a:latin typeface="Times New Roman Bold" panose="02020603050405020304" charset="0"/>
                <a:ea typeface="宋体" charset="0"/>
                <a:cs typeface="Times New Roman Bold" panose="02020603050405020304" charset="0"/>
              </a:rPr>
              <a:t> </a:t>
            </a:r>
            <a:r>
              <a:rPr lang="zh-CN" altLang="en-US">
                <a:latin typeface="Times New Roman Bold" panose="02020603050405020304" charset="0"/>
                <a:ea typeface="宋体" charset="0"/>
                <a:cs typeface="Times New Roman Bold" panose="02020603050405020304" charset="0"/>
              </a:rPr>
              <a:t>（</a:t>
            </a:r>
            <a:r>
              <a:rPr lang="en-US" altLang="zh-CN">
                <a:latin typeface="Times New Roman Bold" panose="02020603050405020304" charset="0"/>
                <a:ea typeface="宋体" charset="0"/>
                <a:cs typeface="Times New Roman Bold" panose="02020603050405020304" charset="0"/>
              </a:rPr>
              <a:t>CVPR 2023</a:t>
            </a:r>
            <a:r>
              <a:rPr lang="zh-CN" altLang="en-US">
                <a:latin typeface="Times New Roman Bold" panose="02020603050405020304" charset="0"/>
                <a:ea typeface="宋体" charset="0"/>
                <a:cs typeface="Times New Roman Bold" panose="02020603050405020304" charset="0"/>
              </a:rPr>
              <a:t>）</a:t>
            </a:r>
            <a:endParaRPr lang="zh-CN" altLang="en-US">
              <a:latin typeface="Times New Roman Bold" panose="02020603050405020304" charset="0"/>
              <a:ea typeface="宋体" charset="0"/>
              <a:cs typeface="Times New Roman Bold" panose="02020603050405020304" charset="0"/>
            </a:endParaRPr>
          </a:p>
        </p:txBody>
      </p:sp>
      <p:pic>
        <p:nvPicPr>
          <p:cNvPr id="2" name="图片 1"/>
          <p:cNvPicPr>
            <a:picLocks noChangeAspect="1"/>
          </p:cNvPicPr>
          <p:nvPr>
            <p:custDataLst>
              <p:tags r:id="rId3"/>
            </p:custDataLst>
          </p:nvPr>
        </p:nvPicPr>
        <p:blipFill>
          <a:blip r:embed="rId4"/>
          <a:stretch>
            <a:fillRect/>
          </a:stretch>
        </p:blipFill>
        <p:spPr>
          <a:xfrm>
            <a:off x="485775" y="1287780"/>
            <a:ext cx="7321550" cy="3429635"/>
          </a:xfrm>
          <a:prstGeom prst="rect">
            <a:avLst/>
          </a:prstGeom>
        </p:spPr>
      </p:pic>
      <p:sp>
        <p:nvSpPr>
          <p:cNvPr id="4" name="文本框 3"/>
          <p:cNvSpPr txBox="1"/>
          <p:nvPr/>
        </p:nvSpPr>
        <p:spPr>
          <a:xfrm>
            <a:off x="7896225" y="1287780"/>
            <a:ext cx="4064000" cy="5077460"/>
          </a:xfrm>
          <a:prstGeom prst="rect">
            <a:avLst/>
          </a:prstGeom>
          <a:noFill/>
        </p:spPr>
        <p:txBody>
          <a:bodyPr wrap="square" rtlCol="0">
            <a:spAutoFit/>
          </a:bodyPr>
          <a:lstStyle/>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核心：将大型基于</a:t>
            </a:r>
            <a:r>
              <a:rPr lang="en-US" altLang="zh-CN">
                <a:latin typeface="Times New Roman Regular" panose="02020603050405020304" charset="0"/>
                <a:ea typeface="宋体" charset="0"/>
                <a:cs typeface="Times New Roman Regular" panose="02020603050405020304" charset="0"/>
              </a:rPr>
              <a:t>MIM</a:t>
            </a:r>
            <a:r>
              <a:rPr lang="zh-CN" altLang="en-US">
                <a:latin typeface="Times New Roman Regular" panose="02020603050405020304" charset="0"/>
                <a:ea typeface="宋体" charset="0"/>
                <a:cs typeface="Times New Roman Regular" panose="02020603050405020304" charset="0"/>
              </a:rPr>
              <a:t>的预训练模型的成功转移到较小的模型中。</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方法：系统地研究了蒸馏框架中的不同选择，包括蒸馏目标、损失、输入、网络正则化、顺序蒸馏等。</a:t>
            </a:r>
            <a:endParaRPr lang="zh-CN" altLang="en-US">
              <a:latin typeface="Times New Roman Regular" panose="02020603050405020304" charset="0"/>
              <a:ea typeface="宋体" charset="0"/>
              <a:cs typeface="Times New Roman Regular" panose="02020603050405020304" charset="0"/>
            </a:endParaRPr>
          </a:p>
          <a:p>
            <a:pPr marL="28575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结果：</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1）</a:t>
            </a:r>
            <a:r>
              <a:rPr lang="en-US" altLang="zh-CN">
                <a:latin typeface="Times New Roman Regular" panose="02020603050405020304" charset="0"/>
                <a:ea typeface="宋体" charset="0"/>
                <a:cs typeface="Times New Roman Regular" panose="02020603050405020304" charset="0"/>
              </a:rPr>
              <a:t>distillation token relations</a:t>
            </a:r>
            <a:r>
              <a:rPr lang="zh-CN" altLang="en-US">
                <a:latin typeface="Times New Roman Regular" panose="02020603050405020304" charset="0"/>
                <a:ea typeface="宋体" charset="0"/>
                <a:cs typeface="Times New Roman Regular" panose="02020603050405020304" charset="0"/>
              </a:rPr>
              <a:t>比</a:t>
            </a:r>
            <a:r>
              <a:rPr lang="en-US" altLang="zh-CN">
                <a:latin typeface="Times New Roman Regular" panose="02020603050405020304" charset="0"/>
                <a:ea typeface="宋体" charset="0"/>
                <a:cs typeface="Times New Roman Regular" panose="02020603050405020304" charset="0"/>
              </a:rPr>
              <a:t>cls token-</a:t>
            </a:r>
            <a:r>
              <a:rPr lang="zh-CN" altLang="en-US">
                <a:latin typeface="Times New Roman Regular" panose="02020603050405020304" charset="0"/>
                <a:ea typeface="宋体" charset="0"/>
                <a:cs typeface="Times New Roman Regular" panose="02020603050405020304" charset="0"/>
              </a:rPr>
              <a:t>和</a:t>
            </a:r>
            <a:r>
              <a:rPr lang="en-US" altLang="zh-CN">
                <a:latin typeface="Times New Roman Regular" panose="02020603050405020304" charset="0"/>
                <a:ea typeface="宋体" charset="0"/>
                <a:cs typeface="Times New Roman Regular" panose="02020603050405020304" charset="0"/>
              </a:rPr>
              <a:t>feature-based distillation</a:t>
            </a:r>
            <a:r>
              <a:rPr lang="zh-CN" altLang="en-US">
                <a:latin typeface="Times New Roman Regular" panose="02020603050405020304" charset="0"/>
                <a:ea typeface="宋体" charset="0"/>
                <a:cs typeface="Times New Roman Regular" panose="02020603050405020304" charset="0"/>
              </a:rPr>
              <a:t>更有效；</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2）当学生深度与教师深度不匹配时，以教师网络中间层</a:t>
            </a:r>
            <a:r>
              <a:rPr lang="zh-CN" altLang="en-US">
                <a:latin typeface="Times New Roman Regular" panose="02020603050405020304" charset="0"/>
                <a:ea typeface="宋体" charset="0"/>
                <a:cs typeface="Times New Roman Regular" panose="02020603050405020304" charset="0"/>
                <a:sym typeface="+mn-ea"/>
              </a:rPr>
              <a:t>为目标的</a:t>
            </a:r>
            <a:r>
              <a:rPr lang="zh-CN" altLang="en-US">
                <a:latin typeface="Times New Roman Regular" panose="02020603050405020304" charset="0"/>
                <a:ea typeface="宋体" charset="0"/>
                <a:cs typeface="Times New Roman Regular" panose="02020603050405020304" charset="0"/>
              </a:rPr>
              <a:t>比以最后一层为目标的效果更好；</a:t>
            </a:r>
            <a:endParaRPr lang="zh-CN" altLang="en-US">
              <a:latin typeface="Times New Roman Regular" panose="02020603050405020304" charset="0"/>
              <a:ea typeface="宋体" charset="0"/>
              <a:cs typeface="Times New Roman Regular" panose="02020603050405020304" charset="0"/>
            </a:endParaRPr>
          </a:p>
          <a:p>
            <a:pPr marL="742950" lvl="1"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3）弱正则化优先；</a:t>
            </a:r>
            <a:endParaRPr lang="zh-CN" altLang="en-US">
              <a:latin typeface="Times New Roman Regular" panose="02020603050405020304" charset="0"/>
              <a:ea typeface="宋体" charset="0"/>
              <a:cs typeface="Times New Roman Regular" panose="02020603050405020304" charset="0"/>
            </a:endParaRPr>
          </a:p>
          <a:p>
            <a:pPr marL="285750" lvl="0" indent="-285750">
              <a:buFont typeface="Arial" panose="020B0604020202090204" pitchFamily="34" charset="0"/>
              <a:buChar char="•"/>
            </a:pPr>
            <a:r>
              <a:rPr lang="zh-CN" altLang="en-US">
                <a:latin typeface="Times New Roman Regular" panose="02020603050405020304" charset="0"/>
                <a:ea typeface="宋体" charset="0"/>
                <a:cs typeface="Times New Roman Regular" panose="02020603050405020304" charset="0"/>
              </a:rPr>
              <a:t>小尺寸TinyMIM模型在ImageNet-1K图像分类top-1准确率创造了相同尺寸和计算预算的小尺寸视觉模型的新纪录。</a:t>
            </a:r>
            <a:endParaRPr lang="zh-CN" altLang="en-US">
              <a:latin typeface="Times New Roman Regular" panose="02020603050405020304" charset="0"/>
              <a:ea typeface="宋体" charset="0"/>
              <a:cs typeface="Times New Roman Regular" panose="020206030504050203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custDataLst>
              <p:tags r:id="rId1"/>
            </p:custDataLst>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5" name="图片 4"/>
          <p:cNvPicPr>
            <a:picLocks noChangeAspect="1"/>
          </p:cNvPicPr>
          <p:nvPr>
            <p:custDataLst>
              <p:tags r:id="rId2"/>
            </p:custDataLst>
          </p:nvPr>
        </p:nvPicPr>
        <p:blipFill>
          <a:blip r:embed="rId3"/>
          <a:stretch>
            <a:fillRect/>
          </a:stretch>
        </p:blipFill>
        <p:spPr>
          <a:xfrm>
            <a:off x="655320" y="796925"/>
            <a:ext cx="5938520" cy="5062220"/>
          </a:xfrm>
          <a:prstGeom prst="rect">
            <a:avLst/>
          </a:prstGeom>
        </p:spPr>
      </p:pic>
      <p:sp>
        <p:nvSpPr>
          <p:cNvPr id="6" name="文本框 5"/>
          <p:cNvSpPr txBox="1"/>
          <p:nvPr/>
        </p:nvSpPr>
        <p:spPr>
          <a:xfrm>
            <a:off x="1669415" y="5859145"/>
            <a:ext cx="4064000" cy="368300"/>
          </a:xfrm>
          <a:prstGeom prst="rect">
            <a:avLst/>
          </a:prstGeom>
          <a:noFill/>
        </p:spPr>
        <p:txBody>
          <a:bodyPr wrap="square" rtlCol="0">
            <a:spAutoFit/>
          </a:bodyPr>
          <a:lstStyle/>
          <a:p>
            <a:r>
              <a:rPr lang="zh-CN" altLang="en-US">
                <a:latin typeface="Times New Roman Regular" panose="02020603050405020304" charset="0"/>
                <a:ea typeface="楷体" charset="0"/>
                <a:cs typeface="Times New Roman Regular" panose="02020603050405020304" charset="0"/>
              </a:rPr>
              <a:t>表：ImageNet-1K上蒸馏的超参数</a:t>
            </a:r>
            <a:endParaRPr lang="zh-CN" altLang="en-US">
              <a:latin typeface="Times New Roman Regular" panose="02020603050405020304" charset="0"/>
              <a:ea typeface="楷体" charset="0"/>
              <a:cs typeface="Times New Roman Regular" panose="02020603050405020304" charset="0"/>
            </a:endParaRPr>
          </a:p>
        </p:txBody>
      </p:sp>
      <p:pic>
        <p:nvPicPr>
          <p:cNvPr id="7" name="图片 6"/>
          <p:cNvPicPr>
            <a:picLocks noChangeAspect="1"/>
          </p:cNvPicPr>
          <p:nvPr>
            <p:custDataLst>
              <p:tags r:id="rId4"/>
            </p:custDataLst>
          </p:nvPr>
        </p:nvPicPr>
        <p:blipFill>
          <a:blip r:embed="rId5"/>
          <a:stretch>
            <a:fillRect/>
          </a:stretch>
        </p:blipFill>
        <p:spPr>
          <a:xfrm>
            <a:off x="6845300" y="906145"/>
            <a:ext cx="5015230" cy="1845945"/>
          </a:xfrm>
          <a:prstGeom prst="rect">
            <a:avLst/>
          </a:prstGeom>
        </p:spPr>
      </p:pic>
      <p:sp>
        <p:nvSpPr>
          <p:cNvPr id="8" name="文本框 7"/>
          <p:cNvSpPr txBox="1"/>
          <p:nvPr>
            <p:custDataLst>
              <p:tags r:id="rId6"/>
            </p:custDataLst>
          </p:nvPr>
        </p:nvSpPr>
        <p:spPr>
          <a:xfrm>
            <a:off x="7320915" y="2637155"/>
            <a:ext cx="4064000" cy="368300"/>
          </a:xfrm>
          <a:prstGeom prst="rect">
            <a:avLst/>
          </a:prstGeom>
          <a:noFill/>
        </p:spPr>
        <p:txBody>
          <a:bodyPr wrap="square" rtlCol="0">
            <a:spAutoFit/>
          </a:bodyPr>
          <a:lstStyle/>
          <a:p>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G2SD</a:t>
            </a:r>
            <a:r>
              <a:rPr lang="zh-CN" altLang="en-US">
                <a:latin typeface="Times New Roman Regular" panose="02020603050405020304" charset="0"/>
                <a:ea typeface="楷体" charset="0"/>
                <a:cs typeface="Times New Roman Regular" panose="02020603050405020304" charset="0"/>
              </a:rPr>
              <a:t>和</a:t>
            </a:r>
            <a:r>
              <a:rPr lang="en-US" altLang="zh-CN">
                <a:latin typeface="Times New Roman Regular" panose="02020603050405020304" charset="0"/>
                <a:ea typeface="楷体" charset="0"/>
                <a:cs typeface="Times New Roman Regular" panose="02020603050405020304" charset="0"/>
              </a:rPr>
              <a:t>DeiT</a:t>
            </a:r>
            <a:r>
              <a:rPr lang="zh-CN" altLang="en-US">
                <a:latin typeface="Times New Roman Regular" panose="02020603050405020304" charset="0"/>
                <a:ea typeface="楷体" charset="0"/>
                <a:cs typeface="Times New Roman Regular" panose="02020603050405020304" charset="0"/>
              </a:rPr>
              <a:t>方法的参数比较</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custDataLst>
              <p:tags r:id="rId1"/>
            </p:custDataLst>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custDataLst>
              <p:tags r:id="rId2"/>
            </p:custDataLst>
          </p:nvPr>
        </p:nvPicPr>
        <p:blipFill>
          <a:blip r:embed="rId3"/>
          <a:stretch>
            <a:fillRect/>
          </a:stretch>
        </p:blipFill>
        <p:spPr>
          <a:xfrm>
            <a:off x="528955" y="582930"/>
            <a:ext cx="3759200" cy="5402580"/>
          </a:xfrm>
          <a:prstGeom prst="rect">
            <a:avLst/>
          </a:prstGeom>
        </p:spPr>
      </p:pic>
      <p:pic>
        <p:nvPicPr>
          <p:cNvPr id="4" name="图片 3"/>
          <p:cNvPicPr>
            <a:picLocks noChangeAspect="1"/>
          </p:cNvPicPr>
          <p:nvPr>
            <p:custDataLst>
              <p:tags r:id="rId4"/>
            </p:custDataLst>
          </p:nvPr>
        </p:nvPicPr>
        <p:blipFill>
          <a:blip r:embed="rId5"/>
          <a:stretch>
            <a:fillRect/>
          </a:stretch>
        </p:blipFill>
        <p:spPr>
          <a:xfrm>
            <a:off x="4358640" y="989965"/>
            <a:ext cx="3954145" cy="3306445"/>
          </a:xfrm>
          <a:prstGeom prst="rect">
            <a:avLst/>
          </a:prstGeom>
        </p:spPr>
      </p:pic>
      <p:pic>
        <p:nvPicPr>
          <p:cNvPr id="5" name="图片 4"/>
          <p:cNvPicPr>
            <a:picLocks noChangeAspect="1"/>
          </p:cNvPicPr>
          <p:nvPr>
            <p:custDataLst>
              <p:tags r:id="rId6"/>
            </p:custDataLst>
          </p:nvPr>
        </p:nvPicPr>
        <p:blipFill>
          <a:blip r:embed="rId7"/>
          <a:stretch>
            <a:fillRect/>
          </a:stretch>
        </p:blipFill>
        <p:spPr>
          <a:xfrm>
            <a:off x="8166735" y="1572260"/>
            <a:ext cx="3953510" cy="2440940"/>
          </a:xfrm>
          <a:prstGeom prst="rect">
            <a:avLst/>
          </a:prstGeom>
        </p:spPr>
      </p:pic>
      <p:sp>
        <p:nvSpPr>
          <p:cNvPr id="6" name="文本框 5"/>
          <p:cNvSpPr txBox="1"/>
          <p:nvPr/>
        </p:nvSpPr>
        <p:spPr>
          <a:xfrm>
            <a:off x="845820" y="5985510"/>
            <a:ext cx="3561080" cy="337185"/>
          </a:xfrm>
          <a:prstGeom prst="rect">
            <a:avLst/>
          </a:prstGeom>
          <a:noFill/>
        </p:spPr>
        <p:txBody>
          <a:bodyPr wrap="square" rtlCol="0" anchor="t">
            <a:spAutoFit/>
          </a:bodyPr>
          <a:lstStyle/>
          <a:p>
            <a:r>
              <a:rPr lang="zh-CN" altLang="en-US" sz="1600">
                <a:latin typeface="Times New Roman Regular" panose="02020603050405020304" charset="0"/>
                <a:ea typeface="楷体" charset="0"/>
                <a:cs typeface="Times New Roman Regular" panose="02020603050405020304" charset="0"/>
              </a:rPr>
              <a:t>表</a:t>
            </a:r>
            <a:r>
              <a:rPr lang="en-US" altLang="zh-CN" sz="1600">
                <a:latin typeface="Times New Roman Regular" panose="02020603050405020304" charset="0"/>
                <a:ea typeface="楷体" charset="0"/>
                <a:cs typeface="Times New Roman Regular" panose="02020603050405020304" charset="0"/>
              </a:rPr>
              <a:t>1</a:t>
            </a:r>
            <a:r>
              <a:rPr lang="zh-CN" altLang="en-US" sz="1600">
                <a:latin typeface="Times New Roman Regular" panose="02020603050405020304" charset="0"/>
                <a:ea typeface="楷体" charset="0"/>
                <a:cs typeface="Times New Roman Regular" panose="02020603050405020304" charset="0"/>
              </a:rPr>
              <a:t>：ImageNet-1k上的Top-1精度</a:t>
            </a:r>
            <a:endParaRPr lang="zh-CN" altLang="en-US" sz="1600">
              <a:latin typeface="Times New Roman Regular" panose="02020603050405020304" charset="0"/>
              <a:ea typeface="楷体" charset="0"/>
              <a:cs typeface="Times New Roman Regular" panose="02020603050405020304" charset="0"/>
            </a:endParaRPr>
          </a:p>
        </p:txBody>
      </p:sp>
      <p:sp>
        <p:nvSpPr>
          <p:cNvPr id="7" name="文本框 6"/>
          <p:cNvSpPr txBox="1"/>
          <p:nvPr>
            <p:custDataLst>
              <p:tags r:id="rId8"/>
            </p:custDataLst>
          </p:nvPr>
        </p:nvSpPr>
        <p:spPr>
          <a:xfrm>
            <a:off x="4517390" y="4222115"/>
            <a:ext cx="3561080" cy="478155"/>
          </a:xfrm>
          <a:prstGeom prst="rect">
            <a:avLst/>
          </a:prstGeom>
          <a:noFill/>
        </p:spPr>
        <p:txBody>
          <a:bodyPr wrap="square" rtlCol="0" anchor="t">
            <a:noAutofit/>
          </a:bodyPr>
          <a:lstStyle/>
          <a:p>
            <a:r>
              <a:rPr lang="zh-CN" altLang="en-US" sz="1600">
                <a:latin typeface="Times New Roman Regular" panose="02020603050405020304" charset="0"/>
                <a:ea typeface="楷体" charset="0"/>
                <a:cs typeface="Times New Roman Regular" panose="02020603050405020304" charset="0"/>
              </a:rPr>
              <a:t>表</a:t>
            </a:r>
            <a:r>
              <a:rPr lang="en-US" altLang="zh-CN" sz="1600">
                <a:latin typeface="Times New Roman Regular" panose="02020603050405020304" charset="0"/>
                <a:ea typeface="楷体" charset="0"/>
                <a:cs typeface="Times New Roman Regular" panose="02020603050405020304" charset="0"/>
              </a:rPr>
              <a:t>2</a:t>
            </a:r>
            <a:r>
              <a:rPr lang="zh-CN" altLang="en-US" sz="1600">
                <a:latin typeface="Times New Roman Regular" panose="02020603050405020304" charset="0"/>
                <a:ea typeface="楷体" charset="0"/>
                <a:cs typeface="Times New Roman Regular" panose="02020603050405020304" charset="0"/>
              </a:rPr>
              <a:t>：在</a:t>
            </a:r>
            <a:r>
              <a:rPr lang="zh-CN" altLang="en-US" sz="1600">
                <a:latin typeface="Times New Roman Regular" panose="02020603050405020304" charset="0"/>
                <a:ea typeface="楷体" charset="0"/>
                <a:cs typeface="Times New Roman Regular" panose="02020603050405020304" charset="0"/>
                <a:sym typeface="+mn-ea"/>
              </a:rPr>
              <a:t>MS COCO数据集上</a:t>
            </a:r>
            <a:r>
              <a:rPr lang="zh-CN" altLang="en-US" sz="1600">
                <a:latin typeface="Times New Roman Regular" panose="02020603050405020304" charset="0"/>
                <a:ea typeface="楷体" charset="0"/>
                <a:cs typeface="Times New Roman Regular" panose="02020603050405020304" charset="0"/>
              </a:rPr>
              <a:t>对目标检测和实例分割结果进行了分析</a:t>
            </a:r>
            <a:endParaRPr lang="zh-CN" altLang="en-US" sz="1600">
              <a:latin typeface="Times New Roman Regular" panose="02020603050405020304" charset="0"/>
              <a:ea typeface="楷体" charset="0"/>
              <a:cs typeface="Times New Roman Regular" panose="02020603050405020304" charset="0"/>
            </a:endParaRPr>
          </a:p>
        </p:txBody>
      </p:sp>
      <p:sp>
        <p:nvSpPr>
          <p:cNvPr id="8" name="文本框 7"/>
          <p:cNvSpPr txBox="1"/>
          <p:nvPr>
            <p:custDataLst>
              <p:tags r:id="rId9"/>
            </p:custDataLst>
          </p:nvPr>
        </p:nvSpPr>
        <p:spPr>
          <a:xfrm>
            <a:off x="8312785" y="4116705"/>
            <a:ext cx="3660775" cy="583565"/>
          </a:xfrm>
          <a:prstGeom prst="rect">
            <a:avLst/>
          </a:prstGeom>
          <a:noFill/>
        </p:spPr>
        <p:txBody>
          <a:bodyPr wrap="square" rtlCol="0" anchor="t">
            <a:spAutoFit/>
          </a:bodyPr>
          <a:lstStyle/>
          <a:p>
            <a:r>
              <a:rPr lang="zh-CN" altLang="en-US" sz="1600">
                <a:latin typeface="Times New Roman Regular" panose="02020603050405020304" charset="0"/>
                <a:ea typeface="楷体" charset="0"/>
                <a:cs typeface="Times New Roman Regular" panose="02020603050405020304" charset="0"/>
              </a:rPr>
              <a:t>表</a:t>
            </a:r>
            <a:r>
              <a:rPr lang="en-US" altLang="zh-CN" sz="1600">
                <a:latin typeface="Times New Roman Regular" panose="02020603050405020304" charset="0"/>
                <a:ea typeface="楷体" charset="0"/>
                <a:cs typeface="Times New Roman Regular" panose="02020603050405020304" charset="0"/>
              </a:rPr>
              <a:t>3</a:t>
            </a:r>
            <a:r>
              <a:rPr lang="zh-CN" altLang="en-US" sz="1600">
                <a:latin typeface="Times New Roman Regular" panose="02020603050405020304" charset="0"/>
                <a:ea typeface="楷体" charset="0"/>
                <a:cs typeface="Times New Roman Regular" panose="02020603050405020304" charset="0"/>
              </a:rPr>
              <a:t>：使用UperNe</a:t>
            </a:r>
            <a:r>
              <a:rPr lang="en-US" altLang="zh-CN" sz="1600">
                <a:latin typeface="Times New Roman Regular" panose="02020603050405020304" charset="0"/>
                <a:ea typeface="楷体" charset="0"/>
                <a:cs typeface="Times New Roman Regular" panose="02020603050405020304" charset="0"/>
              </a:rPr>
              <a:t>t</a:t>
            </a:r>
            <a:r>
              <a:rPr lang="zh-CN" altLang="en-US" sz="1600">
                <a:latin typeface="Times New Roman Regular" panose="02020603050405020304" charset="0"/>
                <a:ea typeface="楷体" charset="0"/>
                <a:cs typeface="Times New Roman Regular" panose="02020603050405020304" charset="0"/>
              </a:rPr>
              <a:t>的ADE20K验证结果。输入图像的分辨率是512×512</a:t>
            </a:r>
            <a:endParaRPr lang="zh-CN" altLang="en-US" sz="1600">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custDataLst>
              <p:tags r:id="rId1"/>
            </p:custDataLst>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custDataLst>
              <p:tags r:id="rId2"/>
            </p:custDataLst>
          </p:nvPr>
        </p:nvPicPr>
        <p:blipFill>
          <a:blip r:embed="rId3"/>
          <a:stretch>
            <a:fillRect/>
          </a:stretch>
        </p:blipFill>
        <p:spPr>
          <a:xfrm>
            <a:off x="178435" y="1009015"/>
            <a:ext cx="11719560" cy="4208780"/>
          </a:xfrm>
          <a:prstGeom prst="rect">
            <a:avLst/>
          </a:prstGeom>
        </p:spPr>
      </p:pic>
      <p:sp>
        <p:nvSpPr>
          <p:cNvPr id="4" name="文本框 3"/>
          <p:cNvSpPr txBox="1"/>
          <p:nvPr/>
        </p:nvSpPr>
        <p:spPr>
          <a:xfrm>
            <a:off x="873125" y="5424170"/>
            <a:ext cx="10330180" cy="645160"/>
          </a:xfrm>
          <a:prstGeom prst="rect">
            <a:avLst/>
          </a:prstGeom>
          <a:noFill/>
        </p:spPr>
        <p:txBody>
          <a:bodyPr wrap="square" rtlCol="0" anchor="t">
            <a:spAutoFit/>
          </a:bodyPr>
          <a:lstStyle/>
          <a:p>
            <a:r>
              <a:rPr lang="zh-CN" altLang="en-US">
                <a:latin typeface="Times New Roman Regular" panose="02020603050405020304" charset="0"/>
                <a:ea typeface="楷体" charset="0"/>
                <a:cs typeface="Times New Roman Regular" panose="02020603050405020304" charset="0"/>
              </a:rPr>
              <a:t>表</a:t>
            </a:r>
            <a:r>
              <a:rPr lang="en-US" altLang="zh-CN">
                <a:latin typeface="Times New Roman Regular" panose="02020603050405020304" charset="0"/>
                <a:ea typeface="楷体" charset="0"/>
                <a:cs typeface="Times New Roman Regular" panose="02020603050405020304" charset="0"/>
              </a:rPr>
              <a:t>4</a:t>
            </a:r>
            <a:r>
              <a:rPr lang="zh-CN" altLang="en-US">
                <a:latin typeface="Times New Roman Regular" panose="02020603050405020304" charset="0"/>
                <a:ea typeface="楷体" charset="0"/>
                <a:cs typeface="Times New Roman Regular" panose="02020603050405020304" charset="0"/>
              </a:rPr>
              <a:t>：对单阶段和两阶段蒸馏方法的消融研究，其中G2SD w/o S.D表示仅执行通用蒸馏(即，不执行特定蒸馏)，MAE⚗意味着在MAE[13]的微调阶段执行特定任务的蒸馏。</a:t>
            </a:r>
            <a:endParaRPr lang="zh-CN" altLang="en-US">
              <a:latin typeface="Times New Roman Regular" panose="02020603050405020304" charset="0"/>
              <a:ea typeface="楷体" charset="0"/>
              <a:cs typeface="Times New Roman Regular"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custDataLst>
              <p:tags r:id="rId1"/>
            </p:custDataLst>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custDataLst>
              <p:tags r:id="rId2"/>
            </p:custDataLst>
          </p:nvPr>
        </p:nvPicPr>
        <p:blipFill>
          <a:blip r:embed="rId3"/>
          <a:stretch>
            <a:fillRect/>
          </a:stretch>
        </p:blipFill>
        <p:spPr>
          <a:xfrm>
            <a:off x="735330" y="493395"/>
            <a:ext cx="4661535" cy="2482850"/>
          </a:xfrm>
          <a:prstGeom prst="rect">
            <a:avLst/>
          </a:prstGeom>
        </p:spPr>
      </p:pic>
      <p:pic>
        <p:nvPicPr>
          <p:cNvPr id="5" name="图片 4"/>
          <p:cNvPicPr>
            <a:picLocks noChangeAspect="1"/>
          </p:cNvPicPr>
          <p:nvPr>
            <p:custDataLst>
              <p:tags r:id="rId4"/>
            </p:custDataLst>
          </p:nvPr>
        </p:nvPicPr>
        <p:blipFill>
          <a:blip r:embed="rId5"/>
          <a:stretch>
            <a:fillRect/>
          </a:stretch>
        </p:blipFill>
        <p:spPr>
          <a:xfrm>
            <a:off x="690245" y="3306445"/>
            <a:ext cx="4705985" cy="3231515"/>
          </a:xfrm>
          <a:prstGeom prst="rect">
            <a:avLst/>
          </a:prstGeom>
        </p:spPr>
      </p:pic>
      <p:pic>
        <p:nvPicPr>
          <p:cNvPr id="6" name="图片 5"/>
          <p:cNvPicPr>
            <a:picLocks noChangeAspect="1"/>
          </p:cNvPicPr>
          <p:nvPr>
            <p:custDataLst>
              <p:tags r:id="rId6"/>
            </p:custDataLst>
          </p:nvPr>
        </p:nvPicPr>
        <p:blipFill>
          <a:blip r:embed="rId7"/>
          <a:stretch>
            <a:fillRect/>
          </a:stretch>
        </p:blipFill>
        <p:spPr>
          <a:xfrm>
            <a:off x="5854065" y="815340"/>
            <a:ext cx="5716905" cy="2491105"/>
          </a:xfrm>
          <a:prstGeom prst="rect">
            <a:avLst/>
          </a:prstGeom>
        </p:spPr>
      </p:pic>
      <p:pic>
        <p:nvPicPr>
          <p:cNvPr id="7" name="图片 6"/>
          <p:cNvPicPr>
            <a:picLocks noChangeAspect="1"/>
          </p:cNvPicPr>
          <p:nvPr>
            <p:custDataLst>
              <p:tags r:id="rId8"/>
            </p:custDataLst>
          </p:nvPr>
        </p:nvPicPr>
        <p:blipFill>
          <a:blip r:embed="rId9"/>
          <a:stretch>
            <a:fillRect/>
          </a:stretch>
        </p:blipFill>
        <p:spPr>
          <a:xfrm>
            <a:off x="5854065" y="3661410"/>
            <a:ext cx="5717540" cy="2461895"/>
          </a:xfrm>
          <a:prstGeom prst="rect">
            <a:avLst/>
          </a:prstGeom>
        </p:spPr>
      </p:pic>
      <p:sp>
        <p:nvSpPr>
          <p:cNvPr id="8" name="文本框 7"/>
          <p:cNvSpPr txBox="1"/>
          <p:nvPr/>
        </p:nvSpPr>
        <p:spPr>
          <a:xfrm>
            <a:off x="5932805" y="3306445"/>
            <a:ext cx="6096000" cy="337185"/>
          </a:xfrm>
          <a:prstGeom prst="rect">
            <a:avLst/>
          </a:prstGeom>
          <a:noFill/>
        </p:spPr>
        <p:txBody>
          <a:bodyPr wrap="square" rtlCol="0" anchor="t">
            <a:spAutoFit/>
          </a:bodyPr>
          <a:lstStyle/>
          <a:p>
            <a:r>
              <a:rPr lang="zh-CN" altLang="en-US" sz="1600">
                <a:latin typeface="Times New Roman Regular" panose="02020603050405020304" charset="0"/>
                <a:ea typeface="楷体" charset="0"/>
                <a:cs typeface="Times New Roman Regular" panose="02020603050405020304" charset="0"/>
              </a:rPr>
              <a:t>表</a:t>
            </a:r>
            <a:r>
              <a:rPr lang="en-US" altLang="zh-CN" sz="1600">
                <a:latin typeface="Times New Roman Regular" panose="02020603050405020304" charset="0"/>
                <a:ea typeface="楷体" charset="0"/>
                <a:cs typeface="Times New Roman Regular" panose="02020603050405020304" charset="0"/>
              </a:rPr>
              <a:t>6</a:t>
            </a:r>
            <a:r>
              <a:rPr lang="zh-CN" altLang="en-US" sz="1600">
                <a:latin typeface="Times New Roman Regular" panose="02020603050405020304" charset="0"/>
                <a:ea typeface="楷体" charset="0"/>
                <a:cs typeface="Times New Roman Regular" panose="02020603050405020304" charset="0"/>
              </a:rPr>
              <a:t>：用于蒸馏的教师模型的掩码比(上)和目标层消融(下)</a:t>
            </a:r>
            <a:endParaRPr lang="zh-CN" altLang="en-US" sz="1600">
              <a:latin typeface="Times New Roman Regular" panose="02020603050405020304" charset="0"/>
              <a:ea typeface="楷体" charset="0"/>
              <a:cs typeface="Times New Roman Regular" panose="02020603050405020304" charset="0"/>
            </a:endParaRPr>
          </a:p>
        </p:txBody>
      </p:sp>
      <p:sp>
        <p:nvSpPr>
          <p:cNvPr id="9" name="文本框 8"/>
          <p:cNvSpPr txBox="1"/>
          <p:nvPr>
            <p:custDataLst>
              <p:tags r:id="rId10"/>
            </p:custDataLst>
          </p:nvPr>
        </p:nvSpPr>
        <p:spPr>
          <a:xfrm>
            <a:off x="5741035" y="6076950"/>
            <a:ext cx="6096000" cy="583565"/>
          </a:xfrm>
          <a:prstGeom prst="rect">
            <a:avLst/>
          </a:prstGeom>
          <a:noFill/>
        </p:spPr>
        <p:txBody>
          <a:bodyPr wrap="square" rtlCol="0" anchor="t">
            <a:spAutoFit/>
          </a:bodyPr>
          <a:lstStyle/>
          <a:p>
            <a:r>
              <a:rPr lang="zh-CN" altLang="en-US" sz="1600">
                <a:latin typeface="Times New Roman Regular" panose="02020603050405020304" charset="0"/>
                <a:ea typeface="楷体" charset="0"/>
                <a:cs typeface="Times New Roman Regular" panose="02020603050405020304" charset="0"/>
              </a:rPr>
              <a:t>表</a:t>
            </a:r>
            <a:r>
              <a:rPr lang="en-US" altLang="zh-CN" sz="1600">
                <a:latin typeface="Times New Roman Regular" panose="02020603050405020304" charset="0"/>
                <a:ea typeface="楷体" charset="0"/>
                <a:cs typeface="Times New Roman Regular" panose="02020603050405020304" charset="0"/>
              </a:rPr>
              <a:t>7</a:t>
            </a:r>
            <a:r>
              <a:rPr lang="zh-CN" altLang="en-US" sz="1600">
                <a:latin typeface="Times New Roman Regular" panose="02020603050405020304" charset="0"/>
                <a:ea typeface="楷体" charset="0"/>
                <a:cs typeface="Times New Roman Regular" panose="02020603050405020304" charset="0"/>
              </a:rPr>
              <a:t>：学生解码器宽度和深度 (D) 的消融研究。教师解码器的深度和宽度分别为 8 和 512。</a:t>
            </a:r>
            <a:endParaRPr lang="zh-CN" altLang="en-US" sz="1600">
              <a:latin typeface="Times New Roman Regular" panose="02020603050405020304" charset="0"/>
              <a:ea typeface="楷体" charset="0"/>
              <a:cs typeface="Times New Roman Regular" panose="02020603050405020304" charset="0"/>
            </a:endParaRPr>
          </a:p>
        </p:txBody>
      </p:sp>
      <p:sp>
        <p:nvSpPr>
          <p:cNvPr id="10" name="文本框 9"/>
          <p:cNvSpPr txBox="1"/>
          <p:nvPr/>
        </p:nvSpPr>
        <p:spPr>
          <a:xfrm>
            <a:off x="325755" y="2813685"/>
            <a:ext cx="5716905" cy="829945"/>
          </a:xfrm>
          <a:prstGeom prst="rect">
            <a:avLst/>
          </a:prstGeom>
          <a:noFill/>
        </p:spPr>
        <p:txBody>
          <a:bodyPr wrap="square" rtlCol="0" anchor="t">
            <a:spAutoFit/>
          </a:bodyPr>
          <a:lstStyle/>
          <a:p>
            <a:r>
              <a:rPr lang="zh-CN" altLang="en-US" sz="1600">
                <a:latin typeface="Times New Roman Regular" panose="02020603050405020304" charset="0"/>
                <a:ea typeface="楷体" charset="0"/>
                <a:cs typeface="Times New Roman Regular" panose="02020603050405020304" charset="0"/>
              </a:rPr>
              <a:t>表</a:t>
            </a:r>
            <a:r>
              <a:rPr lang="en-US" altLang="zh-CN" sz="1600">
                <a:latin typeface="Times New Roman Regular" panose="02020603050405020304" charset="0"/>
                <a:ea typeface="楷体" charset="0"/>
                <a:cs typeface="Times New Roman Regular" panose="02020603050405020304" charset="0"/>
              </a:rPr>
              <a:t>5</a:t>
            </a:r>
            <a:r>
              <a:rPr lang="zh-CN" altLang="en-US" sz="1600">
                <a:latin typeface="Times New Roman Regular" panose="02020603050405020304" charset="0"/>
                <a:ea typeface="楷体" charset="0"/>
                <a:cs typeface="Times New Roman Regular" panose="02020603050405020304" charset="0"/>
              </a:rPr>
              <a:t>：通用蒸馏目标的烧蚀研究。分别表示教师编码器特征、教师解码器特征、教师编码器特征之间的关系。#5 是默认设置。</a:t>
            </a:r>
            <a:endParaRPr lang="zh-CN" altLang="en-US" sz="1600">
              <a:latin typeface="Times New Roman Regular" panose="02020603050405020304" charset="0"/>
              <a:ea typeface="楷体" charset="0"/>
              <a:cs typeface="Times New Roman Regular" panose="02020603050405020304" charset="0"/>
            </a:endParaRPr>
          </a:p>
        </p:txBody>
      </p:sp>
      <p:sp>
        <p:nvSpPr>
          <p:cNvPr id="11" name="文本框 10"/>
          <p:cNvSpPr txBox="1"/>
          <p:nvPr/>
        </p:nvSpPr>
        <p:spPr>
          <a:xfrm>
            <a:off x="617220" y="6456680"/>
            <a:ext cx="5123815" cy="337185"/>
          </a:xfrm>
          <a:prstGeom prst="rect">
            <a:avLst/>
          </a:prstGeom>
          <a:noFill/>
        </p:spPr>
        <p:txBody>
          <a:bodyPr wrap="square" rtlCol="0" anchor="t">
            <a:spAutoFit/>
          </a:bodyPr>
          <a:lstStyle/>
          <a:p>
            <a:r>
              <a:rPr lang="zh-CN" altLang="en-US" sz="1600">
                <a:latin typeface="Times New Roman Regular" panose="02020603050405020304" charset="0"/>
                <a:ea typeface="楷体" charset="0"/>
                <a:cs typeface="Times New Roman Regular" panose="02020603050405020304" charset="0"/>
              </a:rPr>
              <a:t>表</a:t>
            </a:r>
            <a:r>
              <a:rPr lang="en-US" altLang="zh-CN" sz="1600">
                <a:latin typeface="Times New Roman Regular" panose="02020603050405020304" charset="0"/>
                <a:ea typeface="楷体" charset="0"/>
                <a:cs typeface="Times New Roman Regular" panose="02020603050405020304" charset="0"/>
              </a:rPr>
              <a:t>8</a:t>
            </a:r>
            <a:r>
              <a:rPr lang="zh-CN" altLang="en-US" sz="1600">
                <a:latin typeface="Times New Roman Regular" panose="02020603050405020304" charset="0"/>
                <a:ea typeface="楷体" charset="0"/>
                <a:cs typeface="Times New Roman Regular" panose="02020603050405020304" charset="0"/>
              </a:rPr>
              <a:t>：鲁棒性评估。“IN”对于 ImageNet 来说很短。</a:t>
            </a:r>
            <a:endParaRPr lang="zh-CN" altLang="en-US" sz="1600">
              <a:latin typeface="Times New Roman Regular" panose="02020603050405020304" charset="0"/>
              <a:ea typeface="楷体" charset="0"/>
              <a:cs typeface="Times New Roman Regular" panose="02020603050405020304"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custDataLst>
              <p:tags r:id="rId1"/>
            </p:custDataLst>
          </p:nvPr>
        </p:nvSpPr>
        <p:spPr bwMode="auto">
          <a:xfrm>
            <a:off x="6551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zh-CN" b="0" dirty="0">
                <a:latin typeface="Times New Roman Regular" panose="02020603050405020304" charset="0"/>
                <a:ea typeface="宋体" charset="0"/>
                <a:cs typeface="Times New Roman Regular" panose="02020603050405020304" charset="0"/>
              </a:rPr>
              <a:t>四、</a:t>
            </a:r>
            <a:r>
              <a:rPr lang="en-US" altLang="zh-CN" b="0" dirty="0">
                <a:latin typeface="Times New Roman Regular" panose="02020603050405020304" charset="0"/>
                <a:ea typeface="宋体" charset="0"/>
                <a:cs typeface="Times New Roman Regular" panose="02020603050405020304" charset="0"/>
              </a:rPr>
              <a:t>Experiment</a:t>
            </a:r>
            <a:endParaRPr lang="en-US" altLang="zh-CN" b="0" dirty="0">
              <a:latin typeface="Times New Roman Regular" panose="02020603050405020304" charset="0"/>
              <a:ea typeface="宋体" charset="0"/>
              <a:cs typeface="Times New Roman Regular" panose="02020603050405020304" charset="0"/>
            </a:endParaRPr>
          </a:p>
        </p:txBody>
      </p:sp>
      <p:pic>
        <p:nvPicPr>
          <p:cNvPr id="3" name="图片 2"/>
          <p:cNvPicPr>
            <a:picLocks noChangeAspect="1"/>
          </p:cNvPicPr>
          <p:nvPr>
            <p:custDataLst>
              <p:tags r:id="rId2"/>
            </p:custDataLst>
          </p:nvPr>
        </p:nvPicPr>
        <p:blipFill>
          <a:blip r:embed="rId3"/>
          <a:stretch>
            <a:fillRect/>
          </a:stretch>
        </p:blipFill>
        <p:spPr>
          <a:xfrm>
            <a:off x="655320" y="765175"/>
            <a:ext cx="5757545" cy="3376930"/>
          </a:xfrm>
          <a:prstGeom prst="rect">
            <a:avLst/>
          </a:prstGeom>
        </p:spPr>
      </p:pic>
      <p:pic>
        <p:nvPicPr>
          <p:cNvPr id="4" name="图片 3"/>
          <p:cNvPicPr>
            <a:picLocks noChangeAspect="1"/>
          </p:cNvPicPr>
          <p:nvPr>
            <p:custDataLst>
              <p:tags r:id="rId4"/>
            </p:custDataLst>
          </p:nvPr>
        </p:nvPicPr>
        <p:blipFill>
          <a:blip r:embed="rId5"/>
          <a:stretch>
            <a:fillRect/>
          </a:stretch>
        </p:blipFill>
        <p:spPr>
          <a:xfrm>
            <a:off x="6965315" y="636905"/>
            <a:ext cx="4427220" cy="5074285"/>
          </a:xfrm>
          <a:prstGeom prst="rect">
            <a:avLst/>
          </a:prstGeom>
        </p:spPr>
      </p:pic>
      <p:sp>
        <p:nvSpPr>
          <p:cNvPr id="5" name="文本框 4"/>
          <p:cNvSpPr txBox="1"/>
          <p:nvPr/>
        </p:nvSpPr>
        <p:spPr>
          <a:xfrm>
            <a:off x="894715" y="4311015"/>
            <a:ext cx="5201920" cy="645160"/>
          </a:xfrm>
          <a:prstGeom prst="rect">
            <a:avLst/>
          </a:prstGeom>
          <a:noFill/>
        </p:spPr>
        <p:txBody>
          <a:bodyPr wrap="square" rtlCol="0">
            <a:spAutoFit/>
          </a:bodyPr>
          <a:lstStyle/>
          <a:p>
            <a:r>
              <a:rPr lang="zh-CN" altLang="en-US">
                <a:latin typeface="Times New Roman Regular" panose="02020603050405020304" charset="0"/>
                <a:ea typeface="楷体" charset="0"/>
                <a:cs typeface="Times New Roman Regular" panose="02020603050405020304" charset="0"/>
              </a:rPr>
              <a:t>图</a:t>
            </a:r>
            <a:r>
              <a:rPr lang="en-US" altLang="zh-CN">
                <a:latin typeface="Times New Roman Regular" panose="02020603050405020304" charset="0"/>
                <a:ea typeface="楷体" charset="0"/>
                <a:cs typeface="Times New Roman Regular" panose="02020603050405020304" charset="0"/>
              </a:rPr>
              <a:t>3</a:t>
            </a:r>
            <a:r>
              <a:rPr lang="zh-CN" altLang="en-US">
                <a:latin typeface="Times New Roman Regular" panose="02020603050405020304" charset="0"/>
                <a:ea typeface="楷体" charset="0"/>
                <a:cs typeface="Times New Roman Regular" panose="02020603050405020304" charset="0"/>
              </a:rPr>
              <a:t>：完整图像生成的表示与各种掩码比率的损坏图像之间的性能下降(左)和CKA相似度(右)</a:t>
            </a:r>
            <a:endParaRPr lang="zh-CN" altLang="en-US">
              <a:latin typeface="Times New Roman Regular" panose="02020603050405020304" charset="0"/>
              <a:ea typeface="楷体" charset="0"/>
              <a:cs typeface="Times New Roman Regular" panose="02020603050405020304" charset="0"/>
            </a:endParaRPr>
          </a:p>
        </p:txBody>
      </p:sp>
      <p:sp>
        <p:nvSpPr>
          <p:cNvPr id="6" name="文本框 5"/>
          <p:cNvSpPr txBox="1"/>
          <p:nvPr/>
        </p:nvSpPr>
        <p:spPr>
          <a:xfrm>
            <a:off x="5913755" y="5711190"/>
            <a:ext cx="6096000" cy="953135"/>
          </a:xfrm>
          <a:prstGeom prst="rect">
            <a:avLst/>
          </a:prstGeom>
          <a:noFill/>
        </p:spPr>
        <p:txBody>
          <a:bodyPr wrap="square" rtlCol="0" anchor="t">
            <a:spAutoFit/>
          </a:bodyPr>
          <a:lstStyle/>
          <a:p>
            <a:r>
              <a:rPr lang="zh-CN" altLang="en-US" sz="1400">
                <a:latin typeface="Times New Roman Regular" panose="02020603050405020304" charset="0"/>
                <a:ea typeface="楷体" charset="0"/>
                <a:cs typeface="Times New Roman Regular" panose="02020603050405020304" charset="0"/>
              </a:rPr>
              <a:t>图4：由预训练MAE-B生成的表示之间的CKA相似性:(a)预训练的MAE-Ti和G2SD-Ti w/o S.D，和(b) MAE-S和G2SD-S w/o S.D。CKA由微调的MAE-B生成的表示之间的相似性:(c)微调的MAE-Ti⚗，DeiT-Ti⚗和G2SD-Ti，以及(d)微调的MAE-S⚗，DeiT-S⚗和G2SD-S。x轴表示网络深度。</a:t>
            </a:r>
            <a:endParaRPr lang="zh-CN" altLang="en-US" sz="1400">
              <a:latin typeface="Times New Roman Regular" panose="02020603050405020304" charset="0"/>
              <a:ea typeface="楷体" charset="0"/>
              <a:cs typeface="Times New Roman Regular" panose="02020603050405020304"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2123" y="2607840"/>
            <a:ext cx="3611880" cy="922020"/>
          </a:xfrm>
          <a:prstGeom prst="rect">
            <a:avLst/>
          </a:prstGeom>
        </p:spPr>
        <p:txBody>
          <a:bodyPr wrap="none">
            <a:spAutoFit/>
          </a:bodyPr>
          <a:lstStyle/>
          <a:p>
            <a:pPr>
              <a:defRPr/>
            </a:pPr>
            <a:r>
              <a:rPr kumimoji="1" lang="zh-CN" altLang="en-US" sz="5400" b="1" dirty="0">
                <a:solidFill>
                  <a:srgbClr val="C00000"/>
                </a:solidFill>
                <a:latin typeface="微软雅黑" panose="020B0503020204020204" charset="-122"/>
                <a:ea typeface="微软雅黑" panose="020B0503020204020204" charset="-122"/>
              </a:rPr>
              <a:t>谢谢聆听！</a:t>
            </a:r>
            <a:endParaRPr kumimoji="1" lang="en-US" altLang="zh-CN" sz="5400" b="1" dirty="0">
              <a:solidFill>
                <a:srgbClr val="C00000"/>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PP_MARK_KEY" val="ef99db64-4a11-4b06-9e5b-4c2c6622358c"/>
  <p:tag name="COMMONDATA" val="eyJoZGlkIjoiZGRmYjE0NTRhOTA1ZTE3N2NjZWI5MTZhOTBiNTIzM2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0" cap="sq" cmpd="thinThick" algn="ctr">
          <a:solidFill>
            <a:srgbClr val="C2C1FF"/>
          </a:solidFill>
          <a:prstDash val="solid"/>
          <a:miter lim="800000"/>
          <a:headEnd type="none" w="lg" len="lg"/>
          <a:tailEnd type="triangle" w="sm" len="sm"/>
        </a:ln>
      </a:spPr>
      <a:bodyPr rtlCol="0" anchor="ctr"/>
      <a:lstStyle>
        <a:defPPr marL="0" marR="0" indent="0" algn="ctr" defTabSz="914400" rtl="0" eaLnBrk="1" fontAlgn="auto" latinLnBrk="0" hangingPunct="1">
          <a:lnSpc>
            <a:spcPct val="100000"/>
          </a:lnSpc>
          <a:spcBef>
            <a:spcPts val="0"/>
          </a:spcBef>
          <a:spcAft>
            <a:spcPts val="0"/>
          </a:spcAft>
          <a:buClrTx/>
          <a:buSzTx/>
          <a:buFontTx/>
          <a:buNone/>
          <a:defRPr kumimoji="0"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defRPr>
        </a:defPPr>
      </a:lstStyle>
      <a:style>
        <a:lnRef idx="0">
          <a:scrgbClr r="0" g="0" b="0"/>
        </a:lnRef>
        <a:fillRef idx="0">
          <a:scrgbClr r="0" g="0" b="0"/>
        </a:fillRef>
        <a:effectRef idx="0">
          <a:scrgbClr r="0" g="0" b="0"/>
        </a:effectRef>
        <a:fontRef idx="minor">
          <a:schemeClr val="tx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4084</Words>
  <Application>WPS 文字</Application>
  <PresentationFormat>宽屏</PresentationFormat>
  <Paragraphs>187</Paragraphs>
  <Slides>17</Slides>
  <Notes>24</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17</vt:i4>
      </vt:variant>
    </vt:vector>
  </HeadingPairs>
  <TitlesOfParts>
    <vt:vector size="42" baseType="lpstr">
      <vt:lpstr>Arial</vt:lpstr>
      <vt:lpstr>宋体</vt:lpstr>
      <vt:lpstr>Wingdings</vt:lpstr>
      <vt:lpstr>等线</vt:lpstr>
      <vt:lpstr>汉仪中等线KW</vt:lpstr>
      <vt:lpstr>Times New Roman Bold</vt:lpstr>
      <vt:lpstr>宋体</vt:lpstr>
      <vt:lpstr>汉仪书宋二KW</vt:lpstr>
      <vt:lpstr>黑体</vt:lpstr>
      <vt:lpstr>微软雅黑</vt:lpstr>
      <vt:lpstr>Times New Roman Regular</vt:lpstr>
      <vt:lpstr>汉仪旗黑</vt:lpstr>
      <vt:lpstr>汉仪中黑KW</vt:lpstr>
      <vt:lpstr>Times New Roman</vt:lpstr>
      <vt:lpstr>仿宋</vt:lpstr>
      <vt:lpstr>Calibri</vt:lpstr>
      <vt:lpstr>Helvetica Neue</vt:lpstr>
      <vt:lpstr>楷体</vt:lpstr>
      <vt:lpstr>Times New Roman Italic</vt:lpstr>
      <vt:lpstr>Arial Unicode MS</vt:lpstr>
      <vt:lpstr>方正仿宋_GBK</vt:lpstr>
      <vt:lpstr>汉仪楷体KW</vt:lpstr>
      <vt:lpstr>Apple Color Emoji</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Astronaut R.T</cp:lastModifiedBy>
  <cp:revision>1705</cp:revision>
  <dcterms:created xsi:type="dcterms:W3CDTF">2024-10-28T03:22:50Z</dcterms:created>
  <dcterms:modified xsi:type="dcterms:W3CDTF">2024-10-28T03:22:50Z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2052-6.11.0.8885</vt:lpwstr>
  </property>
  <property fmtid="{D5CDD505-2E9C-101B-9397-08002B2CF9AE}" pid="3" name="ICV">
    <vt:lpwstr>C1A35AB2A39D3A25CFF7936544EA1EDD_43</vt:lpwstr>
  </property>
</Properties>
</file>